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4" r:id="rId2"/>
    <p:sldId id="269" r:id="rId3"/>
    <p:sldId id="270" r:id="rId4"/>
    <p:sldId id="257" r:id="rId5"/>
    <p:sldId id="259" r:id="rId6"/>
    <p:sldId id="263" r:id="rId7"/>
    <p:sldId id="265" r:id="rId8"/>
    <p:sldId id="273" r:id="rId9"/>
    <p:sldId id="276"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4" y="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92CA5AFD-51D9-44FB-8F0E-3850905F958B}" type="slidenum">
              <a:rPr lang="en-US" smtClean="0"/>
              <a:t>‹#›</a:t>
            </a:fld>
            <a:endParaRPr lang="en-US"/>
          </a:p>
        </p:txBody>
      </p:sp>
    </p:spTree>
    <p:extLst>
      <p:ext uri="{BB962C8B-B14F-4D97-AF65-F5344CB8AC3E}">
        <p14:creationId xmlns:p14="http://schemas.microsoft.com/office/powerpoint/2010/main" val="14030612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6564C42D-4935-4A3B-9333-AAD38F142E57}" type="slidenum">
              <a:rPr lang="en-US" smtClean="0"/>
              <a:t>‹#›</a:t>
            </a:fld>
            <a:endParaRPr lang="en-US"/>
          </a:p>
        </p:txBody>
      </p:sp>
    </p:spTree>
    <p:extLst>
      <p:ext uri="{BB962C8B-B14F-4D97-AF65-F5344CB8AC3E}">
        <p14:creationId xmlns:p14="http://schemas.microsoft.com/office/powerpoint/2010/main" val="4149275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64C42D-4935-4A3B-9333-AAD38F142E57}" type="slidenum">
              <a:rPr lang="en-US" smtClean="0"/>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764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6AA23C-7D04-45A7-88B0-B25AF8131F6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108735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6AA23C-7D04-45A7-88B0-B25AF8131F6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2675490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6AA23C-7D04-45A7-88B0-B25AF8131F6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149634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6AA23C-7D04-45A7-88B0-B25AF8131F6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326604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6AA23C-7D04-45A7-88B0-B25AF8131F6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105661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6AA23C-7D04-45A7-88B0-B25AF8131F6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87475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6AA23C-7D04-45A7-88B0-B25AF8131F64}"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407956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6AA23C-7D04-45A7-88B0-B25AF8131F64}"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108715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AA23C-7D04-45A7-88B0-B25AF8131F64}"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267713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6AA23C-7D04-45A7-88B0-B25AF8131F6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205885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6AA23C-7D04-45A7-88B0-B25AF8131F6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66E7B-975F-47CD-8E89-16781B485B97}" type="slidenum">
              <a:rPr lang="en-US" smtClean="0"/>
              <a:t>‹#›</a:t>
            </a:fld>
            <a:endParaRPr lang="en-US"/>
          </a:p>
        </p:txBody>
      </p:sp>
    </p:spTree>
    <p:extLst>
      <p:ext uri="{BB962C8B-B14F-4D97-AF65-F5344CB8AC3E}">
        <p14:creationId xmlns:p14="http://schemas.microsoft.com/office/powerpoint/2010/main" val="377276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AA23C-7D04-45A7-88B0-B25AF8131F64}" type="datetimeFigureOut">
              <a:rPr lang="en-US" smtClean="0"/>
              <a:t>3/24/2021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66E7B-975F-47CD-8E89-16781B485B97}" type="slidenum">
              <a:rPr lang="en-US" smtClean="0"/>
              <a:t>‹#›</a:t>
            </a:fld>
            <a:endParaRPr lang="en-US"/>
          </a:p>
        </p:txBody>
      </p:sp>
    </p:spTree>
    <p:extLst>
      <p:ext uri="{BB962C8B-B14F-4D97-AF65-F5344CB8AC3E}">
        <p14:creationId xmlns:p14="http://schemas.microsoft.com/office/powerpoint/2010/main" val="1924695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ons.wikimedia.org/wiki/File:Serious-and-hard-decisions.pn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9D25-AA61-4F8F-A3D5-B7413A94201C}"/>
              </a:ext>
            </a:extLst>
          </p:cNvPr>
          <p:cNvSpPr>
            <a:spLocks noGrp="1"/>
          </p:cNvSpPr>
          <p:nvPr>
            <p:ph type="ctrTitle"/>
          </p:nvPr>
        </p:nvSpPr>
        <p:spPr>
          <a:xfrm>
            <a:off x="838200" y="1066800"/>
            <a:ext cx="7772400" cy="1470025"/>
          </a:xfrm>
        </p:spPr>
        <p:txBody>
          <a:bodyPr>
            <a:normAutofit/>
          </a:bodyPr>
          <a:lstStyle/>
          <a:p>
            <a:r>
              <a:rPr lang="en-US" sz="8000" dirty="0"/>
              <a:t>Conclusions</a:t>
            </a:r>
          </a:p>
        </p:txBody>
      </p:sp>
      <p:sp>
        <p:nvSpPr>
          <p:cNvPr id="3" name="Subtitle 2">
            <a:extLst>
              <a:ext uri="{FF2B5EF4-FFF2-40B4-BE49-F238E27FC236}">
                <a16:creationId xmlns:a16="http://schemas.microsoft.com/office/drawing/2014/main" id="{294548D7-58CB-4342-933D-643029690582}"/>
              </a:ext>
            </a:extLst>
          </p:cNvPr>
          <p:cNvSpPr>
            <a:spLocks noGrp="1"/>
          </p:cNvSpPr>
          <p:nvPr>
            <p:ph type="subTitle" idx="1"/>
          </p:nvPr>
        </p:nvSpPr>
        <p:spPr>
          <a:xfrm>
            <a:off x="1600200" y="2563521"/>
            <a:ext cx="6400800" cy="1752600"/>
          </a:xfrm>
        </p:spPr>
        <p:txBody>
          <a:bodyPr/>
          <a:lstStyle/>
          <a:p>
            <a:r>
              <a:rPr lang="en-US" dirty="0"/>
              <a:t>Why are conclusions so hard?</a:t>
            </a:r>
          </a:p>
        </p:txBody>
      </p:sp>
      <p:pic>
        <p:nvPicPr>
          <p:cNvPr id="5" name="Picture 4">
            <a:extLst>
              <a:ext uri="{FF2B5EF4-FFF2-40B4-BE49-F238E27FC236}">
                <a16:creationId xmlns:a16="http://schemas.microsoft.com/office/drawing/2014/main" id="{ECFA29B1-DD45-4531-A63B-0E7B29A0320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71800" y="3657600"/>
            <a:ext cx="2984883" cy="2479519"/>
          </a:xfrm>
          <a:prstGeom prst="rect">
            <a:avLst/>
          </a:prstGeom>
        </p:spPr>
      </p:pic>
      <p:sp>
        <p:nvSpPr>
          <p:cNvPr id="6" name="TextBox 5">
            <a:extLst>
              <a:ext uri="{FF2B5EF4-FFF2-40B4-BE49-F238E27FC236}">
                <a16:creationId xmlns:a16="http://schemas.microsoft.com/office/drawing/2014/main" id="{716CF25C-6842-43C2-95E0-0B4B12CCDDCB}"/>
              </a:ext>
            </a:extLst>
          </p:cNvPr>
          <p:cNvSpPr txBox="1"/>
          <p:nvPr/>
        </p:nvSpPr>
        <p:spPr>
          <a:xfrm>
            <a:off x="2895600" y="6931832"/>
            <a:ext cx="2984883" cy="230832"/>
          </a:xfrm>
          <a:prstGeom prst="rect">
            <a:avLst/>
          </a:prstGeom>
          <a:noFill/>
        </p:spPr>
        <p:txBody>
          <a:bodyPr wrap="square" rtlCol="0">
            <a:spAutoFit/>
          </a:bodyPr>
          <a:lstStyle/>
          <a:p>
            <a:r>
              <a:rPr lang="en-US" sz="900">
                <a:hlinkClick r:id="rId3" tooltip="https://commons.wikimedia.org/wiki/File:Serious-and-hard-decisions.png"/>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156523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ter 4 Hours Of Writing an Essay - Spongebob meme essay procrastination -  quickmeme">
            <a:extLst>
              <a:ext uri="{FF2B5EF4-FFF2-40B4-BE49-F238E27FC236}">
                <a16:creationId xmlns:a16="http://schemas.microsoft.com/office/drawing/2014/main" id="{0CC2F978-9383-4484-802D-820D72B56F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7414" y="1165875"/>
            <a:ext cx="5971586" cy="447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72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Return to Intro’s Hook </a:t>
            </a:r>
            <a:endParaRPr lang="en-US"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pPr marL="0" indent="0">
              <a:buNone/>
            </a:pPr>
            <a:r>
              <a:rPr lang="en-US" dirty="0"/>
              <a:t>In the conclusion, you can go back to the hook as one way of connecting the essay to make it feel finished.  </a:t>
            </a:r>
          </a:p>
          <a:p>
            <a:r>
              <a:rPr lang="en-US" dirty="0"/>
              <a:t>Did you ask a rhetorical question in the hook? Start the conclusion by asking related questions or provide your own answers to the ones you’ve already asked. </a:t>
            </a:r>
          </a:p>
          <a:p>
            <a:r>
              <a:rPr lang="en-US" dirty="0"/>
              <a:t>Did you begin with a quotation? Try a related quotation or your own emotional response to the quotation already used.  </a:t>
            </a:r>
          </a:p>
          <a:p>
            <a:r>
              <a:rPr lang="en-US" dirty="0"/>
              <a:t>Did you start a story?  Finish it.  </a:t>
            </a:r>
          </a:p>
          <a:p>
            <a:r>
              <a:rPr lang="en-US" dirty="0"/>
              <a:t>Did you describe a scene? Show the scene again after the changes your essay recommends have happened. </a:t>
            </a:r>
          </a:p>
          <a:p>
            <a:endParaRPr lang="en-US" dirty="0"/>
          </a:p>
        </p:txBody>
      </p:sp>
    </p:spTree>
    <p:extLst>
      <p:ext uri="{BB962C8B-B14F-4D97-AF65-F5344CB8AC3E}">
        <p14:creationId xmlns:p14="http://schemas.microsoft.com/office/powerpoint/2010/main" val="209404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u="sng" dirty="0"/>
              <a:t>Recap Your</a:t>
            </a:r>
            <a:r>
              <a:rPr lang="en-US" u="sng" dirty="0"/>
              <a:t> </a:t>
            </a:r>
            <a:r>
              <a:rPr lang="en-US" b="1" u="sng" dirty="0"/>
              <a:t>Thesis Statement</a:t>
            </a:r>
            <a:endParaRPr lang="en-US" dirty="0"/>
          </a:p>
        </p:txBody>
      </p:sp>
      <p:sp>
        <p:nvSpPr>
          <p:cNvPr id="3" name="Content Placeholder 2"/>
          <p:cNvSpPr>
            <a:spLocks noGrp="1"/>
          </p:cNvSpPr>
          <p:nvPr>
            <p:ph idx="1"/>
          </p:nvPr>
        </p:nvSpPr>
        <p:spPr>
          <a:xfrm>
            <a:off x="304800" y="1143000"/>
            <a:ext cx="8534400" cy="5410200"/>
          </a:xfrm>
        </p:spPr>
        <p:txBody>
          <a:bodyPr>
            <a:normAutofit/>
          </a:bodyPr>
          <a:lstStyle/>
          <a:p>
            <a:r>
              <a:rPr lang="en-US" dirty="0"/>
              <a:t>Recapping it in the conclusion helps the reader because the introduction (where they heard the thesis already) was several paragraphs ago. </a:t>
            </a:r>
          </a:p>
          <a:p>
            <a:r>
              <a:rPr lang="en-US" dirty="0"/>
              <a:t>However, please DO rephrase it somewhat.</a:t>
            </a:r>
          </a:p>
          <a:p>
            <a:endParaRPr lang="en-US" dirty="0"/>
          </a:p>
          <a:p>
            <a:pPr marL="0" indent="0" algn="ctr">
              <a:buNone/>
            </a:pPr>
            <a:r>
              <a:rPr lang="en-US" b="1" u="sng" dirty="0"/>
              <a:t>Review Points</a:t>
            </a:r>
          </a:p>
          <a:p>
            <a:r>
              <a:rPr lang="en-US" dirty="0"/>
              <a:t>Do NOT just repeat your points word for word. </a:t>
            </a:r>
          </a:p>
          <a:p>
            <a:endParaRPr lang="en-US" dirty="0"/>
          </a:p>
        </p:txBody>
      </p:sp>
    </p:spTree>
    <p:extLst>
      <p:ext uri="{BB962C8B-B14F-4D97-AF65-F5344CB8AC3E}">
        <p14:creationId xmlns:p14="http://schemas.microsoft.com/office/powerpoint/2010/main" val="120197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t>Play the "So What" Game.</a:t>
            </a:r>
          </a:p>
        </p:txBody>
      </p:sp>
      <p:sp>
        <p:nvSpPr>
          <p:cNvPr id="3" name="Content Placeholder 2"/>
          <p:cNvSpPr>
            <a:spLocks noGrp="1"/>
          </p:cNvSpPr>
          <p:nvPr>
            <p:ph idx="1"/>
          </p:nvPr>
        </p:nvSpPr>
        <p:spPr>
          <a:xfrm>
            <a:off x="533400" y="1676400"/>
            <a:ext cx="8229600" cy="5105400"/>
          </a:xfrm>
        </p:spPr>
        <p:txBody>
          <a:bodyPr>
            <a:normAutofit fontScale="85000" lnSpcReduction="10000"/>
          </a:bodyPr>
          <a:lstStyle/>
          <a:p>
            <a:r>
              <a:rPr lang="en-US" dirty="0"/>
              <a:t>If you're stuck and feel like your conclusion isn't saying anything new or interesting, ask yourself, "So what?" or "Why should anybody care?“ about the information in your essay. Then ponder that question and answer it. </a:t>
            </a:r>
          </a:p>
          <a:p>
            <a:pPr marL="0" indent="0" algn="ctr">
              <a:buNone/>
            </a:pPr>
            <a:endParaRPr lang="en-US" b="1" u="sng" dirty="0"/>
          </a:p>
          <a:p>
            <a:pPr marL="0" indent="0" algn="ctr">
              <a:buNone/>
            </a:pPr>
            <a:r>
              <a:rPr lang="en-US" sz="5200" b="1" u="sng" dirty="0"/>
              <a:t>Call to Action/Future Statement </a:t>
            </a:r>
            <a:endParaRPr lang="en-US" sz="5200" dirty="0"/>
          </a:p>
          <a:p>
            <a:endParaRPr lang="en-US" dirty="0"/>
          </a:p>
          <a:p>
            <a:r>
              <a:rPr lang="en-US" dirty="0"/>
              <a:t>Depending on your topic and prompt, it might be a good idea to leave the reader with a challenge to act on your persuasive topic or to glimpse the future under your expository topic</a:t>
            </a:r>
          </a:p>
          <a:p>
            <a:pPr marL="0" indent="0">
              <a:buNone/>
            </a:pPr>
            <a:endParaRPr lang="en-US" dirty="0"/>
          </a:p>
        </p:txBody>
      </p:sp>
    </p:spTree>
    <p:extLst>
      <p:ext uri="{BB962C8B-B14F-4D97-AF65-F5344CB8AC3E}">
        <p14:creationId xmlns:p14="http://schemas.microsoft.com/office/powerpoint/2010/main" val="338698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Point to broader implications</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sz="3600" dirty="0"/>
              <a:t>For example, if your paper examines the Greensboro sit-ins or another event in the Civil Rights Movement, you could point out its impact on the Civil Rights Movement as a whole. </a:t>
            </a:r>
          </a:p>
          <a:p>
            <a:r>
              <a:rPr lang="en-US" sz="3600" dirty="0"/>
              <a:t>A paper about the style of writer Edgar Allen Poe could point to his influence on other writers or on later crime dramas.</a:t>
            </a:r>
          </a:p>
          <a:p>
            <a:endParaRPr lang="en-US" sz="3600" dirty="0"/>
          </a:p>
          <a:p>
            <a:pPr marL="0" indent="0" algn="ctr">
              <a:buNone/>
            </a:pPr>
            <a:r>
              <a:rPr lang="en-US" sz="5700" b="1" dirty="0"/>
              <a:t>Challenging the Reader</a:t>
            </a:r>
            <a:endParaRPr lang="en-US" sz="5700" dirty="0"/>
          </a:p>
          <a:p>
            <a:endParaRPr lang="en-US" sz="1400" dirty="0"/>
          </a:p>
          <a:p>
            <a:pPr lvl="0"/>
            <a:r>
              <a:rPr lang="en-US" sz="3600" dirty="0"/>
              <a:t>By issuing a challenge to your readers, you are helping them to redirect the information in the paper, and they may apply it to their own lives. </a:t>
            </a:r>
          </a:p>
          <a:p>
            <a:endParaRPr lang="en-US" sz="3600" dirty="0"/>
          </a:p>
          <a:p>
            <a:pPr marL="0" indent="0">
              <a:buNone/>
            </a:pPr>
            <a:endParaRPr lang="en-US" dirty="0"/>
          </a:p>
        </p:txBody>
      </p:sp>
    </p:spTree>
    <p:extLst>
      <p:ext uri="{BB962C8B-B14F-4D97-AF65-F5344CB8AC3E}">
        <p14:creationId xmlns:p14="http://schemas.microsoft.com/office/powerpoint/2010/main" val="52077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Looking to the future</a:t>
            </a:r>
            <a:endParaRPr lang="en-US" dirty="0"/>
          </a:p>
        </p:txBody>
      </p:sp>
      <p:sp>
        <p:nvSpPr>
          <p:cNvPr id="3" name="Content Placeholder 2"/>
          <p:cNvSpPr>
            <a:spLocks noGrp="1"/>
          </p:cNvSpPr>
          <p:nvPr>
            <p:ph idx="1"/>
          </p:nvPr>
        </p:nvSpPr>
        <p:spPr>
          <a:xfrm>
            <a:off x="304800" y="1295400"/>
            <a:ext cx="8534400" cy="1828800"/>
          </a:xfrm>
        </p:spPr>
        <p:txBody>
          <a:bodyPr>
            <a:normAutofit/>
          </a:bodyPr>
          <a:lstStyle/>
          <a:p>
            <a:r>
              <a:rPr lang="en-US" dirty="0"/>
              <a:t>Bring your essay to a close by thinking of potential consequences of ignoring or following advice in the essay.</a:t>
            </a:r>
          </a:p>
        </p:txBody>
      </p:sp>
      <p:sp>
        <p:nvSpPr>
          <p:cNvPr id="4" name="Rectangle 3"/>
          <p:cNvSpPr/>
          <p:nvPr/>
        </p:nvSpPr>
        <p:spPr>
          <a:xfrm>
            <a:off x="1866900" y="3200400"/>
            <a:ext cx="5410200" cy="707886"/>
          </a:xfrm>
          <a:prstGeom prst="rect">
            <a:avLst/>
          </a:prstGeom>
        </p:spPr>
        <p:txBody>
          <a:bodyPr wrap="square">
            <a:spAutoFit/>
          </a:bodyPr>
          <a:lstStyle/>
          <a:p>
            <a:pPr algn="ctr"/>
            <a:r>
              <a:rPr lang="en-US" sz="4000" b="1" dirty="0"/>
              <a:t>Posing questions</a:t>
            </a:r>
            <a:endParaRPr lang="en-US" sz="4000" dirty="0"/>
          </a:p>
        </p:txBody>
      </p:sp>
      <p:sp>
        <p:nvSpPr>
          <p:cNvPr id="5" name="Rectangle 4"/>
          <p:cNvSpPr/>
          <p:nvPr/>
        </p:nvSpPr>
        <p:spPr>
          <a:xfrm>
            <a:off x="228600" y="4267200"/>
            <a:ext cx="8534400" cy="2062103"/>
          </a:xfrm>
          <a:prstGeom prst="rect">
            <a:avLst/>
          </a:prstGeom>
        </p:spPr>
        <p:txBody>
          <a:bodyPr wrap="square">
            <a:spAutoFit/>
          </a:bodyPr>
          <a:lstStyle/>
          <a:p>
            <a:pPr marL="457200" indent="-457200">
              <a:buFont typeface="Arial" panose="020B0604020202020204" pitchFamily="34" charset="0"/>
              <a:buChar char="•"/>
            </a:pPr>
            <a:r>
              <a:rPr lang="en-US" sz="3200" dirty="0"/>
              <a:t>Students may wish to bring the essay to a close with a paragraph that leads up to a rhetorical question that will be memorable and thought-provoking for the reader.</a:t>
            </a:r>
          </a:p>
        </p:txBody>
      </p:sp>
    </p:spTree>
    <p:extLst>
      <p:ext uri="{BB962C8B-B14F-4D97-AF65-F5344CB8AC3E}">
        <p14:creationId xmlns:p14="http://schemas.microsoft.com/office/powerpoint/2010/main" val="240505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Strategies to Avoid</a:t>
            </a:r>
            <a:endParaRPr lang="en-US" sz="6600" dirty="0"/>
          </a:p>
        </p:txBody>
      </p:sp>
      <p:sp>
        <p:nvSpPr>
          <p:cNvPr id="3" name="Content Placeholder 2"/>
          <p:cNvSpPr>
            <a:spLocks noGrp="1"/>
          </p:cNvSpPr>
          <p:nvPr>
            <p:ph idx="1"/>
          </p:nvPr>
        </p:nvSpPr>
        <p:spPr>
          <a:xfrm>
            <a:off x="304800" y="1371600"/>
            <a:ext cx="8534400" cy="5181600"/>
          </a:xfrm>
        </p:spPr>
        <p:txBody>
          <a:bodyPr>
            <a:normAutofit fontScale="62500" lnSpcReduction="20000"/>
          </a:bodyPr>
          <a:lstStyle/>
          <a:p>
            <a:pPr lvl="0">
              <a:spcBef>
                <a:spcPts val="1200"/>
              </a:spcBef>
              <a:spcAft>
                <a:spcPts val="1200"/>
              </a:spcAft>
            </a:pPr>
            <a:r>
              <a:rPr lang="en-US" sz="3300" dirty="0"/>
              <a:t>Introducing a new idea or subtopic in your conclusion.</a:t>
            </a:r>
          </a:p>
          <a:p>
            <a:pPr lvl="0">
              <a:spcBef>
                <a:spcPts val="1200"/>
              </a:spcBef>
              <a:spcAft>
                <a:spcPts val="1200"/>
              </a:spcAft>
            </a:pPr>
            <a:r>
              <a:rPr lang="en-US" sz="3300" dirty="0"/>
              <a:t>Making sentimental, emotional appeals that are out of character with the rest of an analytical paper.</a:t>
            </a:r>
          </a:p>
          <a:p>
            <a:pPr>
              <a:spcBef>
                <a:spcPts val="1200"/>
              </a:spcBef>
              <a:spcAft>
                <a:spcPts val="1200"/>
              </a:spcAft>
            </a:pPr>
            <a:r>
              <a:rPr lang="en-US" sz="3300" dirty="0"/>
              <a:t>The "That's My Story and I'm Sticking to It" Conclusion:  This conclusion just restates the thesis and is usually painfully short. It does not push the ideas forward. People write this kind of conclusion when they can't think of anything else to say. </a:t>
            </a:r>
          </a:p>
          <a:p>
            <a:pPr>
              <a:spcBef>
                <a:spcPts val="1200"/>
              </a:spcBef>
              <a:spcAft>
                <a:spcPts val="1200"/>
              </a:spcAft>
            </a:pPr>
            <a:r>
              <a:rPr lang="en-US" sz="3300" dirty="0"/>
              <a:t>The "Sherlock Holmes" Conclusion: Sometimes writers will state the thesis for the very first time in the conclusion. You might be tempted to use this strategy if you don't want to give everything away too early in your paper.</a:t>
            </a:r>
          </a:p>
          <a:p>
            <a:pPr lvl="0">
              <a:spcBef>
                <a:spcPts val="1200"/>
              </a:spcBef>
              <a:spcAft>
                <a:spcPts val="1200"/>
              </a:spcAft>
            </a:pPr>
            <a:r>
              <a:rPr lang="en-US" sz="3300" dirty="0"/>
              <a:t>The "Grab Bag" Conclusion: This kind of conclusion includes extra information that the writer found or thought of but couldn't integrate into the main paper. but adding random facts and bits of evidence at the end of an otherwise-well-organized essay can just create confusion. </a:t>
            </a:r>
          </a:p>
        </p:txBody>
      </p:sp>
    </p:spTree>
    <p:extLst>
      <p:ext uri="{BB962C8B-B14F-4D97-AF65-F5344CB8AC3E}">
        <p14:creationId xmlns:p14="http://schemas.microsoft.com/office/powerpoint/2010/main" val="343562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lnSpcReduction="10000"/>
          </a:bodyPr>
          <a:lstStyle/>
          <a:p>
            <a:r>
              <a:rPr lang="en-US" dirty="0"/>
              <a:t>ideally, reconnect to your introduction, circling back to the opening hook in some way.</a:t>
            </a:r>
          </a:p>
          <a:p>
            <a:r>
              <a:rPr lang="en-US" dirty="0"/>
              <a:t>recap the thesis you proved.</a:t>
            </a:r>
          </a:p>
          <a:p>
            <a:r>
              <a:rPr lang="en-US" dirty="0"/>
              <a:t>review (without just repeating exactly) the points that went with your thesis. </a:t>
            </a:r>
          </a:p>
          <a:p>
            <a:r>
              <a:rPr lang="en-US" dirty="0"/>
              <a:t>ideally, leave the reader with a reason to keep thinking about your essay after they have finished it, a connection to his/her world or a challenge or question.</a:t>
            </a:r>
          </a:p>
        </p:txBody>
      </p:sp>
      <p:sp>
        <p:nvSpPr>
          <p:cNvPr id="4" name="TextBox 3"/>
          <p:cNvSpPr txBox="1"/>
          <p:nvPr/>
        </p:nvSpPr>
        <p:spPr>
          <a:xfrm>
            <a:off x="647700" y="381000"/>
            <a:ext cx="7848600" cy="769441"/>
          </a:xfrm>
          <a:prstGeom prst="rect">
            <a:avLst/>
          </a:prstGeom>
          <a:noFill/>
        </p:spPr>
        <p:txBody>
          <a:bodyPr wrap="square" rtlCol="0">
            <a:spAutoFit/>
          </a:bodyPr>
          <a:lstStyle/>
          <a:p>
            <a:r>
              <a:rPr lang="en-US" sz="4400" b="1" dirty="0"/>
              <a:t>Your Conclusion should…</a:t>
            </a:r>
          </a:p>
        </p:txBody>
      </p:sp>
    </p:spTree>
    <p:extLst>
      <p:ext uri="{BB962C8B-B14F-4D97-AF65-F5344CB8AC3E}">
        <p14:creationId xmlns:p14="http://schemas.microsoft.com/office/powerpoint/2010/main" val="399294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30344-1867-433E-9EBE-BC4D60B5200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8AE4832-0630-423A-B556-DBB45A86213E}"/>
              </a:ext>
            </a:extLst>
          </p:cNvPr>
          <p:cNvSpPr>
            <a:spLocks noGrp="1"/>
          </p:cNvSpPr>
          <p:nvPr>
            <p:ph idx="1"/>
          </p:nvPr>
        </p:nvSpPr>
        <p:spPr/>
        <p:txBody>
          <a:bodyPr>
            <a:normAutofit lnSpcReduction="10000"/>
          </a:bodyPr>
          <a:lstStyle/>
          <a:p>
            <a:r>
              <a:rPr lang="en-US" dirty="0">
                <a:solidFill>
                  <a:srgbClr val="FF6699"/>
                </a:solidFill>
              </a:rPr>
              <a:t>In conclusion</a:t>
            </a:r>
            <a:r>
              <a:rPr lang="en-US" dirty="0"/>
              <a:t>, </a:t>
            </a:r>
            <a:r>
              <a:rPr lang="en-US" dirty="0">
                <a:solidFill>
                  <a:schemeClr val="accent1"/>
                </a:solidFill>
              </a:rPr>
              <a:t>Mr. State Senator,  keeping the Electoral College is the best thing for the country. </a:t>
            </a:r>
            <a:r>
              <a:rPr lang="en-US" dirty="0">
                <a:solidFill>
                  <a:schemeClr val="accent3">
                    <a:lumMod val="75000"/>
                  </a:schemeClr>
                </a:solidFill>
              </a:rPr>
              <a:t>If the United States changed to election by popular vote, the man (or woman) might not be the best for the country, and </a:t>
            </a:r>
            <a:r>
              <a:rPr lang="en-US" dirty="0" err="1">
                <a:solidFill>
                  <a:schemeClr val="accent3">
                    <a:lumMod val="75000"/>
                  </a:schemeClr>
                </a:solidFill>
              </a:rPr>
              <a:t>th</a:t>
            </a:r>
            <a:r>
              <a:rPr lang="en-US">
                <a:solidFill>
                  <a:schemeClr val="accent3">
                    <a:lumMod val="75000"/>
                  </a:schemeClr>
                </a:solidFill>
              </a:rPr>
              <a:t>--e </a:t>
            </a:r>
            <a:r>
              <a:rPr lang="en-US" dirty="0">
                <a:solidFill>
                  <a:schemeClr val="accent3">
                    <a:lumMod val="75000"/>
                  </a:schemeClr>
                </a:solidFill>
              </a:rPr>
              <a:t>best man might not win because he is not a regional favorite. </a:t>
            </a:r>
            <a:r>
              <a:rPr lang="en-US" dirty="0">
                <a:solidFill>
                  <a:srgbClr val="FF0000"/>
                </a:solidFill>
              </a:rPr>
              <a:t>You should take my letter into account when you go to vote on this topic. It is a far too important issue to future generations for you to ignore. </a:t>
            </a:r>
          </a:p>
        </p:txBody>
      </p:sp>
    </p:spTree>
    <p:extLst>
      <p:ext uri="{BB962C8B-B14F-4D97-AF65-F5344CB8AC3E}">
        <p14:creationId xmlns:p14="http://schemas.microsoft.com/office/powerpoint/2010/main" val="3064131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760</Words>
  <Application>Microsoft Office PowerPoint</Application>
  <PresentationFormat>On-screen Show (4:3)</PresentationFormat>
  <Paragraphs>46</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Conclusions</vt:lpstr>
      <vt:lpstr>Return to Intro’s Hook </vt:lpstr>
      <vt:lpstr>Recap Your Thesis Statement</vt:lpstr>
      <vt:lpstr>Play the "So What" Game.</vt:lpstr>
      <vt:lpstr>Point to broader implications</vt:lpstr>
      <vt:lpstr>Looking to the future</vt:lpstr>
      <vt:lpstr>Strategies to Avoid</vt:lpstr>
      <vt:lpstr>PowerPoint Presentation</vt:lpstr>
      <vt:lpstr>Example</vt:lpstr>
      <vt:lpstr>PowerPoint Presentation</vt:lpstr>
    </vt:vector>
  </TitlesOfParts>
  <Company>Bay District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Candace M. Leebrick</dc:creator>
  <cp:lastModifiedBy>Nina Treadway</cp:lastModifiedBy>
  <cp:revision>18</cp:revision>
  <cp:lastPrinted>2016-03-09T18:48:18Z</cp:lastPrinted>
  <dcterms:created xsi:type="dcterms:W3CDTF">2013-01-16T14:50:21Z</dcterms:created>
  <dcterms:modified xsi:type="dcterms:W3CDTF">2021-03-24T17:26:35Z</dcterms:modified>
</cp:coreProperties>
</file>