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7" r:id="rId4"/>
    <p:sldId id="259" r:id="rId5"/>
    <p:sldId id="260" r:id="rId6"/>
    <p:sldId id="296" r:id="rId7"/>
    <p:sldId id="262" r:id="rId8"/>
    <p:sldId id="263" r:id="rId9"/>
    <p:sldId id="272" r:id="rId10"/>
    <p:sldId id="261" r:id="rId11"/>
    <p:sldId id="275" r:id="rId12"/>
    <p:sldId id="276" r:id="rId13"/>
    <p:sldId id="264" r:id="rId14"/>
    <p:sldId id="268" r:id="rId15"/>
    <p:sldId id="265" r:id="rId16"/>
    <p:sldId id="269" r:id="rId17"/>
    <p:sldId id="266" r:id="rId18"/>
    <p:sldId id="270" r:id="rId19"/>
    <p:sldId id="267" r:id="rId20"/>
    <p:sldId id="271" r:id="rId21"/>
    <p:sldId id="300" r:id="rId22"/>
    <p:sldId id="273" r:id="rId23"/>
    <p:sldId id="278" r:id="rId24"/>
    <p:sldId id="283" r:id="rId25"/>
    <p:sldId id="284" r:id="rId26"/>
    <p:sldId id="280" r:id="rId27"/>
    <p:sldId id="295" r:id="rId28"/>
    <p:sldId id="292" r:id="rId29"/>
    <p:sldId id="274" r:id="rId30"/>
    <p:sldId id="281" r:id="rId31"/>
    <p:sldId id="282" r:id="rId32"/>
    <p:sldId id="297" r:id="rId33"/>
    <p:sldId id="298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B4A92-0B1C-4A4E-9D0C-605F21AAB0BD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FD8C9-D35B-4333-8F93-15C789758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FD8C9-D35B-4333-8F93-15C7897589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7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2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1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6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1CB6F4"/>
            </a:solidFill>
          </a:ln>
          <a:effectLst>
            <a:outerShdw blurRad="50800" dist="38100" dir="2940000" algn="tl" rotWithShape="0">
              <a:srgbClr val="000000">
                <a:alpha val="72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0CE8-58BC-844A-AFB4-952AAAF606BE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D09-9CB8-7745-A2A8-81ED90E8B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rgbClr val="1CB6F4"/>
            </a:solidFill>
          </a:ln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n w="38100">
                  <a:solidFill>
                    <a:schemeClr val="bg1"/>
                  </a:solidFill>
                </a:ln>
                <a:effectLst>
                  <a:glow rad="88900">
                    <a:srgbClr val="1CB6F4">
                      <a:alpha val="87000"/>
                    </a:srgbClr>
                  </a:glow>
                </a:effectLst>
                <a:latin typeface="Arial Black"/>
                <a:cs typeface="Arial Black"/>
              </a:rPr>
              <a:t>QUOTE IT!</a:t>
            </a:r>
            <a:endParaRPr lang="en-US" sz="9600" dirty="0">
              <a:ln w="38100">
                <a:solidFill>
                  <a:schemeClr val="bg1"/>
                </a:solidFill>
              </a:ln>
              <a:effectLst>
                <a:glow rad="88900">
                  <a:srgbClr val="1CB6F4">
                    <a:alpha val="87000"/>
                  </a:srgbClr>
                </a:glow>
              </a:effectLst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56764"/>
            <a:ext cx="6400800" cy="158255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55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1CB6F4">
                      <a:alpha val="95000"/>
                    </a:srgbClr>
                  </a:outerShdw>
                </a:effectLst>
              </a:rPr>
              <a:t>Including Quotations</a:t>
            </a:r>
          </a:p>
          <a:p>
            <a:pPr>
              <a:lnSpc>
                <a:spcPct val="70000"/>
              </a:lnSpc>
            </a:pPr>
            <a:r>
              <a:rPr lang="en-US" sz="55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1CB6F4">
                      <a:alpha val="95000"/>
                    </a:srgbClr>
                  </a:outerShdw>
                </a:effectLst>
              </a:rPr>
              <a:t>In Your Essay</a:t>
            </a:r>
            <a:endParaRPr lang="en-US" sz="5500" b="1" dirty="0">
              <a:solidFill>
                <a:schemeClr val="tx1"/>
              </a:solidFill>
              <a:effectLst>
                <a:outerShdw blurRad="50800" dist="38100" dir="2700000" algn="tl" rotWithShape="0">
                  <a:srgbClr val="1CB6F4">
                    <a:alpha val="9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22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38100">
                <a:solidFill>
                  <a:schemeClr val="bg1"/>
                </a:solidFill>
              </a:ln>
              <a:effectLst>
                <a:glow rad="508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38100">
                  <a:solidFill>
                    <a:schemeClr val="bg1"/>
                  </a:solidFill>
                </a:ln>
                <a:effectLst>
                  <a:glow rad="508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38100">
                <a:solidFill>
                  <a:schemeClr val="bg1"/>
                </a:solidFill>
              </a:ln>
              <a:effectLst>
                <a:glow rad="508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377341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Introduce Your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four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different ways to properly and effectively introduce quotations into your writing:</a:t>
            </a:r>
          </a:p>
          <a:p>
            <a:pPr lvl="1"/>
            <a:r>
              <a:rPr lang="en-US" sz="3500" dirty="0" smtClean="0"/>
              <a:t>with a complete sentence</a:t>
            </a:r>
          </a:p>
          <a:p>
            <a:pPr lvl="1"/>
            <a:r>
              <a:rPr lang="en-US" sz="3500" dirty="0" smtClean="0"/>
              <a:t>with an explanatory phrase</a:t>
            </a:r>
          </a:p>
          <a:p>
            <a:pPr lvl="1"/>
            <a:r>
              <a:rPr lang="en-US" sz="3500" dirty="0" smtClean="0"/>
              <a:t>with only short quotes in your sentence</a:t>
            </a:r>
          </a:p>
          <a:p>
            <a:pPr lvl="1"/>
            <a:r>
              <a:rPr lang="en-US" sz="3500" dirty="0" smtClean="0"/>
              <a:t>with part of the quote paraphrased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7552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To demonstrate how to introduce a quote, we will use an excerpt from Dr. Martin Luther King Jr.’s </a:t>
            </a:r>
            <a:r>
              <a:rPr lang="en-US" sz="4000" i="1" dirty="0" smtClean="0"/>
              <a:t>I Have a Dream </a:t>
            </a:r>
            <a:r>
              <a:rPr lang="en-US" sz="4000" dirty="0" smtClean="0"/>
              <a:t> speech. </a:t>
            </a:r>
          </a:p>
          <a:p>
            <a:pPr lvl="2"/>
            <a:r>
              <a:rPr lang="en-US" sz="3600" dirty="0" smtClean="0"/>
              <a:t>Delivered by Martin Luther King Jr.</a:t>
            </a:r>
          </a:p>
          <a:p>
            <a:pPr lvl="2"/>
            <a:r>
              <a:rPr lang="en-US" sz="3600" dirty="0" smtClean="0"/>
              <a:t>August 28, 1963</a:t>
            </a:r>
          </a:p>
          <a:p>
            <a:pPr lvl="2"/>
            <a:r>
              <a:rPr lang="en-US" sz="3600" dirty="0" smtClean="0"/>
              <a:t>Lincoln Memorial, Washington D.C.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70044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</a:t>
            </a:r>
          </a:p>
          <a:p>
            <a:pPr marL="0" indent="0" algn="ctr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I have a dream that one day my four little  children will one day live in a nation where they will not be judged by the color of their skin but by the content of their character.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64435" y="1888390"/>
            <a:ext cx="2423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Introducing a Quote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6180" y="4356541"/>
            <a:ext cx="2052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9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368773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1. Introduce your quote with a complete sentence</a:t>
            </a:r>
            <a:endParaRPr lang="en-US" dirty="0" smtClean="0"/>
          </a:p>
          <a:p>
            <a:r>
              <a:rPr lang="en-US" dirty="0" smtClean="0"/>
              <a:t>If you introduce your quote with a complete sentence that describes the quotation or provides information about it, you must punctuate it with a colon before inserting the quote.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68028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In his </a:t>
            </a:r>
            <a:r>
              <a:rPr lang="en-US" i="1" dirty="0" smtClean="0"/>
              <a:t>I Have a Dream </a:t>
            </a:r>
            <a:r>
              <a:rPr lang="en-US" dirty="0" smtClean="0"/>
              <a:t>speech, Dr. Martin Luther King Jr. had a dream: “I have a dream that one day my four little  children will one day live in a nation where they will not be judged by the color of their skin but by the content of their character.”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387964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Introduce your quote with an explanatory phrase</a:t>
            </a:r>
            <a:endParaRPr lang="en-US" dirty="0" smtClean="0"/>
          </a:p>
          <a:p>
            <a:r>
              <a:rPr lang="en-US" dirty="0" smtClean="0"/>
              <a:t>Begin your sentence with a phrase that introduces the quote, and then punctuate with a comma before including the quote.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In his famous </a:t>
            </a:r>
            <a:r>
              <a:rPr lang="en-US" i="1" dirty="0" smtClean="0"/>
              <a:t>I Have a Dream</a:t>
            </a:r>
            <a:r>
              <a:rPr lang="en-US" dirty="0" smtClean="0"/>
              <a:t> speech, Dr. Martin Luther King Jr. said, “I have a dream that one day my four little  children will one day live in a nation where they will not be judged by the color of their skin but by the content of their character.”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99327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Include only short quotes in your sentence </a:t>
            </a:r>
          </a:p>
          <a:p>
            <a:r>
              <a:rPr lang="en-US" dirty="0" smtClean="0"/>
              <a:t>When including short quotations in your own writing, you should stick to just two to four word phrases.</a:t>
            </a:r>
          </a:p>
          <a:p>
            <a:r>
              <a:rPr lang="en-US" dirty="0" smtClean="0"/>
              <a:t>Place quotation marks around the author’s original words and punctuate the sentence as you normally would.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Dr. Martin Luther King Jr. dreamed of a day when his children would only be judged by the “content of their character.”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697110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Introduce your quote by paraphrasing 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Begin your sentence by paraphrasing the quote, and then finish the sentence with the quote.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19007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quote?</a:t>
            </a:r>
          </a:p>
          <a:p>
            <a:r>
              <a:rPr lang="en-US" dirty="0" smtClean="0"/>
              <a:t>Why use a quote?</a:t>
            </a:r>
          </a:p>
          <a:p>
            <a:r>
              <a:rPr lang="en-US" dirty="0" smtClean="0"/>
              <a:t>Types of writing to use quotes</a:t>
            </a:r>
          </a:p>
          <a:p>
            <a:r>
              <a:rPr lang="en-US" dirty="0" smtClean="0"/>
              <a:t>Always ICE it</a:t>
            </a:r>
          </a:p>
          <a:p>
            <a:r>
              <a:rPr lang="en-US" dirty="0" smtClean="0"/>
              <a:t>Introducing quotes</a:t>
            </a:r>
          </a:p>
          <a:p>
            <a:r>
              <a:rPr lang="en-US" dirty="0" smtClean="0"/>
              <a:t>Citing quotes</a:t>
            </a:r>
          </a:p>
          <a:p>
            <a:r>
              <a:rPr lang="en-US" dirty="0" smtClean="0"/>
              <a:t>Explaining quotes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976228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r>
              <a:rPr lang="en-US" dirty="0" smtClean="0"/>
              <a:t>Dr. Martin Luther King Jr. dreamed of a day when his four children would “not be judged by the color of their skin but by the content of their character.”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15102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Introducing Quotes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US" sz="4000" b="1" dirty="0" smtClean="0">
                <a:latin typeface="+mj-lt"/>
                <a:cs typeface="Times New Roman"/>
              </a:rPr>
              <a:t>More Examples for Introducing Quotes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“put quote here” (in-text citation).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According to (include source here),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example, the traffic light “put quote here”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cs typeface="Times New Roman"/>
              </a:rPr>
              <a:t>)</a:t>
            </a:r>
            <a:r>
              <a:rPr lang="en-US" dirty="0" smtClean="0">
                <a:latin typeface="+mj-lt"/>
                <a:cs typeface="Times New Roman"/>
              </a:rPr>
              <a:t>.</a:t>
            </a:r>
          </a:p>
          <a:p>
            <a:pPr marL="571500" lvl="1" indent="-171450">
              <a:lnSpc>
                <a:spcPct val="120000"/>
              </a:lnSpc>
              <a:buFont typeface="Wingdings" charset="2"/>
              <a:buChar char="§"/>
            </a:pPr>
            <a:r>
              <a:rPr lang="en-US" dirty="0" smtClean="0">
                <a:latin typeface="+mj-lt"/>
                <a:cs typeface="Times New Roman"/>
              </a:rPr>
              <a:t>For instance, (put paraphrased, researched information here) (</a:t>
            </a:r>
            <a:r>
              <a:rPr lang="en-US" dirty="0">
                <a:cs typeface="Times New Roman"/>
              </a:rPr>
              <a:t>in-text citation</a:t>
            </a:r>
            <a:r>
              <a:rPr lang="en-US" dirty="0" smtClean="0">
                <a:latin typeface="+mj-lt"/>
                <a:cs typeface="Times New Roman"/>
              </a:rPr>
              <a:t>).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53705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C</a:t>
            </a:r>
            <a:r>
              <a:rPr lang="en-US" sz="6000" dirty="0" smtClean="0"/>
              <a:t>ITE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C</a:t>
            </a:r>
            <a:r>
              <a:rPr lang="en-US" sz="6000" b="1" dirty="0" smtClean="0">
                <a:solidFill>
                  <a:srgbClr val="000000"/>
                </a:solidFill>
              </a:rPr>
              <a:t>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615202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format is more common in high school settings.</a:t>
            </a:r>
          </a:p>
          <a:p>
            <a:r>
              <a:rPr lang="en-US" dirty="0" smtClean="0"/>
              <a:t>Most liberal arts and humanities classes follow MLA format.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2374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cite in MLA format, you will need to include 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effectLst>
                  <a:glow rad="76200">
                    <a:srgbClr val="1CB6F4">
                      <a:alpha val="75000"/>
                    </a:srgbClr>
                  </a:glow>
                </a:effectLst>
                <a:latin typeface="Arial Black"/>
                <a:cs typeface="Arial Black"/>
              </a:rPr>
              <a:t>2</a:t>
            </a:r>
            <a:r>
              <a:rPr lang="en-US" sz="4000" dirty="0" smtClean="0"/>
              <a:t> different kinds of citations in your paper.</a:t>
            </a:r>
          </a:p>
          <a:p>
            <a:pPr lvl="2"/>
            <a:r>
              <a:rPr lang="en-US" sz="3600" dirty="0" smtClean="0"/>
              <a:t>In-text citation (a.k.a. parenthetical citation)</a:t>
            </a:r>
          </a:p>
          <a:p>
            <a:pPr lvl="2"/>
            <a:r>
              <a:rPr lang="en-US" sz="3600" dirty="0" smtClean="0"/>
              <a:t>Works Cited Page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7444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In-Text Citation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in-text citation is a reference to the original author or speaker embedded in the text of the paper. In-text citations quickly alert the audience to the original source and make it easy for the audience to fine the citation in the Works Cited Page.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971623" y="5252695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621824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1836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Follow this simple equation to cite your quote in MLA format.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3509595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9290135">
            <a:off x="631430" y="4018892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623589" y="312666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290135">
            <a:off x="5746375" y="4292984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3003748">
            <a:off x="7970019" y="4127897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112" y="4491176"/>
            <a:ext cx="3069314" cy="14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Always introduce your quote. </a:t>
            </a:r>
            <a:r>
              <a:rPr lang="en-US" sz="2800" dirty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ever start a sentence with a quote.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2670" y="2315848"/>
            <a:ext cx="2969809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Open and close the quote with quotation marks.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9129" y="4765268"/>
            <a:ext cx="2819810" cy="114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Set the citation apart with parenthesis.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5337" y="4268456"/>
            <a:ext cx="1701464" cy="1830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The period goes after the citation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67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Citing in MLA Format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dirty="0" smtClean="0"/>
              <a:t>Introduce your quote </a:t>
            </a:r>
            <a:r>
              <a:rPr lang="en-US" sz="4000" b="1" dirty="0" smtClean="0">
                <a:solidFill>
                  <a:srgbClr val="1CB6F4"/>
                </a:solidFill>
              </a:rPr>
              <a:t>“</a:t>
            </a:r>
            <a:r>
              <a:rPr lang="en-US" dirty="0" smtClean="0"/>
              <a:t>quote</a:t>
            </a:r>
            <a:r>
              <a:rPr lang="en-US" sz="4000" b="1" dirty="0" smtClean="0">
                <a:solidFill>
                  <a:srgbClr val="1CB6F4"/>
                </a:solidFill>
              </a:rPr>
              <a:t>”</a:t>
            </a:r>
            <a:r>
              <a:rPr lang="en-US" dirty="0" smtClean="0"/>
              <a:t> (citation)</a:t>
            </a:r>
            <a:r>
              <a:rPr lang="en-US" b="1" dirty="0" smtClean="0">
                <a:solidFill>
                  <a:srgbClr val="1CB6F4"/>
                </a:solidFill>
              </a:rPr>
              <a:t>.</a:t>
            </a:r>
            <a:endParaRPr lang="en-US" b="1" dirty="0">
              <a:solidFill>
                <a:srgbClr val="1CB6F4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9627" y="2345278"/>
            <a:ext cx="7179374" cy="689001"/>
          </a:xfrm>
          <a:prstGeom prst="rect">
            <a:avLst/>
          </a:prstGeom>
          <a:solidFill>
            <a:schemeClr val="tx1">
              <a:alpha val="15000"/>
            </a:schemeClr>
          </a:solidFill>
          <a:ln w="19050">
            <a:solidFill>
              <a:srgbClr val="1CB6F4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421859">
            <a:off x="6399578" y="323085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1" y="3205912"/>
            <a:ext cx="8229600" cy="2866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This citation will be the first entry </a:t>
            </a: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from the Works Cited Page.</a:t>
            </a:r>
          </a:p>
          <a:p>
            <a:pPr>
              <a:lnSpc>
                <a:spcPct val="80000"/>
              </a:lnSpc>
            </a:pPr>
            <a:endParaRPr lang="en-US" sz="3200" dirty="0">
              <a:latin typeface="+mj-lt"/>
              <a:cs typeface="Times New Roman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+mj-lt"/>
                <a:cs typeface="Times New Roman"/>
              </a:rPr>
              <a:t>If you include the Author’s last name in the quote introduction, you only need to include the page number. If not, you include the author’s last name and the page number.</a:t>
            </a:r>
            <a:endParaRPr lang="en-US" sz="3200" dirty="0"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1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In-Text Citations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in-text citation is a citation in the text of your writing to let your readers immediately know where you got your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*Your parenthetical citation will be the first part of the entry from the Works Cited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*The period goes outside of the parenthesis.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3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E</a:t>
            </a:r>
            <a:r>
              <a:rPr lang="en-US" sz="6000" dirty="0" smtClean="0"/>
              <a:t>XPLAIN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  <a:effectLst/>
              </a:rPr>
              <a:t> C </a:t>
            </a:r>
            <a:r>
              <a:rPr lang="en-US" sz="6000" b="1" dirty="0" smtClean="0"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770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/>
                <a:cs typeface="Arial Black"/>
              </a:rPr>
              <a:t>What is a QUOTE?</a:t>
            </a:r>
            <a:endParaRPr lang="en-US" sz="48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word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quote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is short for </a:t>
            </a:r>
            <a:r>
              <a:rPr lang="en-US" sz="3600" b="1" dirty="0" smtClean="0">
                <a:ln w="12700">
                  <a:solidFill>
                    <a:srgbClr val="1CB6F4"/>
                  </a:solidFill>
                  <a:prstDash val="solid"/>
                </a:ln>
              </a:rPr>
              <a:t>quotation</a:t>
            </a:r>
          </a:p>
          <a:p>
            <a:r>
              <a:rPr lang="en-US" sz="3600" dirty="0" smtClean="0"/>
              <a:t>A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quotation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is a group of words from a text used and repeated by someone other than the original author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452980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After your introduce and cite the quote, you still need to explain the quote. </a:t>
            </a:r>
          </a:p>
          <a:p>
            <a:r>
              <a:rPr lang="en-US" sz="3600" dirty="0" smtClean="0"/>
              <a:t>There are many ways to explain quotes:</a:t>
            </a:r>
          </a:p>
          <a:p>
            <a:pPr lvl="2"/>
            <a:r>
              <a:rPr lang="en-US" sz="3200" dirty="0" smtClean="0"/>
              <a:t>Provide analysis that connects the quote to your main idea and topic sentence</a:t>
            </a:r>
          </a:p>
          <a:p>
            <a:pPr lvl="2"/>
            <a:r>
              <a:rPr lang="en-US" sz="3200" dirty="0" smtClean="0"/>
              <a:t>Explain why it is important and relevant</a:t>
            </a:r>
          </a:p>
          <a:p>
            <a:pPr lvl="2"/>
            <a:r>
              <a:rPr lang="en-US" sz="3200" dirty="0" smtClean="0"/>
              <a:t>Make sure the quote supports your topic sentence/main ide/thesis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076610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Explain the Quote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Here are some sentence starters to help you explain your quote.</a:t>
            </a:r>
          </a:p>
          <a:p>
            <a:pPr lvl="2"/>
            <a:r>
              <a:rPr lang="en-US" sz="3200" dirty="0" smtClean="0"/>
              <a:t>This proves that…</a:t>
            </a:r>
          </a:p>
          <a:p>
            <a:pPr lvl="2"/>
            <a:r>
              <a:rPr lang="en-US" sz="3200" dirty="0" smtClean="0"/>
              <a:t>This illustrates…</a:t>
            </a:r>
          </a:p>
          <a:p>
            <a:pPr lvl="2"/>
            <a:r>
              <a:rPr lang="en-US" sz="3200" dirty="0" smtClean="0"/>
              <a:t>This shows that…</a:t>
            </a:r>
          </a:p>
          <a:p>
            <a:pPr lvl="2"/>
            <a:r>
              <a:rPr lang="en-US" sz="3200" dirty="0" smtClean="0"/>
              <a:t>This highlights the difference between…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96268" y="4988078"/>
            <a:ext cx="2052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745313"/>
            <a:ext cx="242316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9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4026466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Important Things to remember 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Embedding Quotes</a:t>
            </a:r>
            <a:endParaRPr lang="en-US" sz="4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630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 Checklist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introduction and the quote must be grammatically consistent.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CORRECT EXAMPLE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1CB6F4"/>
                </a:solidFill>
              </a:rPr>
              <a:t>In his speech, Dr. King said,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“it would be fatal for the nation to overlook the urgency of this moment.”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1CB6F4"/>
                </a:solidFill>
                <a:latin typeface="Arial Black"/>
                <a:cs typeface="Arial Black"/>
              </a:rPr>
              <a:t>introduction</a:t>
            </a:r>
            <a:r>
              <a:rPr lang="en-US" dirty="0" smtClean="0"/>
              <a:t> and the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/>
                <a:cs typeface="Arial Black"/>
              </a:rPr>
              <a:t>quote</a:t>
            </a:r>
            <a:r>
              <a:rPr lang="en-US" dirty="0" smtClean="0"/>
              <a:t> are grammatically consistent in this sentence.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360460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258073"/>
            <a:ext cx="7772400" cy="2328632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/>
                <a:latin typeface="Arial Black"/>
                <a:cs typeface="Arial Black"/>
              </a:rPr>
              <a:t>The Final Product</a:t>
            </a:r>
            <a:endParaRPr lang="en-US" sz="5400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6120" y="3900339"/>
            <a:ext cx="205232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256905"/>
            <a:ext cx="242316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33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2455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831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Example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81958"/>
            <a:ext cx="8229600" cy="53629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latin typeface="+mj-lt"/>
                <a:cs typeface="Times New Roman"/>
              </a:rPr>
              <a:t>(Topic Sentence) The invention of the traffic light by Garrett Morgan made automotive transportation safer.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  <a:cs typeface="Times New Roman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1CB6F4"/>
                </a:solidFill>
                <a:latin typeface="+mj-lt"/>
                <a:cs typeface="Times New Roman"/>
              </a:rPr>
              <a:t>Before the traffic light’s invention,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 New Roman"/>
              </a:rPr>
              <a:t>“it was not uncommon for bicycles, animal-powered carts and motor vehicles to share the same thoroughfares with pedestrians. Accidents frequently occurred between the vehicles” (Federal Highway Administration). </a:t>
            </a:r>
            <a:r>
              <a:rPr lang="en-US" sz="3000" dirty="0" smtClean="0">
                <a:latin typeface="+mj-lt"/>
                <a:cs typeface="Times New Roman"/>
              </a:rPr>
              <a:t>After the invention and implementation of the traffic light, the number of collisions was reduced and thus created a safer environment for automobile travel.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 rot="3430326">
            <a:off x="1542336" y="2131681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57749" y="2060884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91798" y="1997408"/>
            <a:ext cx="2945836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q</a:t>
            </a:r>
            <a:r>
              <a:rPr lang="en-US" sz="2800" dirty="0" smtClean="0"/>
              <a:t>uote and citation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 rot="5963086">
            <a:off x="8180749" y="2514429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42233" y="6281857"/>
            <a:ext cx="2099129" cy="523220"/>
          </a:xfrm>
          <a:prstGeom prst="rect">
            <a:avLst/>
          </a:prstGeom>
          <a:solidFill>
            <a:srgbClr val="1CB6F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explanation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2841411">
            <a:off x="6064154" y="5952933"/>
            <a:ext cx="525238" cy="346462"/>
          </a:xfrm>
          <a:prstGeom prst="rightArrow">
            <a:avLst/>
          </a:prstGeom>
          <a:solidFill>
            <a:srgbClr val="1CB6F4"/>
          </a:solidFill>
          <a:ln w="12700">
            <a:solidFill>
              <a:schemeClr val="bg1"/>
            </a:solidFill>
          </a:ln>
          <a:effectLst>
            <a:glow rad="101600">
              <a:schemeClr val="tx1">
                <a:alpha val="75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796268" y="4988078"/>
            <a:ext cx="20523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80850" y="-710031"/>
            <a:ext cx="2423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166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79560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It is important to include quotations in these forms of writings:</a:t>
            </a:r>
          </a:p>
          <a:p>
            <a:pPr lvl="1"/>
            <a:r>
              <a:rPr lang="en-US" sz="3200" dirty="0" smtClean="0"/>
              <a:t>Informational Essays and Compositions</a:t>
            </a:r>
          </a:p>
          <a:p>
            <a:pPr lvl="1"/>
            <a:r>
              <a:rPr lang="en-US" sz="3200" dirty="0" smtClean="0"/>
              <a:t>Argument Essays and Compositions</a:t>
            </a:r>
          </a:p>
          <a:p>
            <a:pPr lvl="1"/>
            <a:r>
              <a:rPr lang="en-US" sz="3200" dirty="0" smtClean="0"/>
              <a:t>Persuasive Essays and Compositions</a:t>
            </a:r>
          </a:p>
          <a:p>
            <a:pPr lvl="1"/>
            <a:r>
              <a:rPr lang="en-US" sz="3200" dirty="0" smtClean="0"/>
              <a:t>Literary Response and Analysis Essays</a:t>
            </a:r>
          </a:p>
          <a:p>
            <a:pPr lvl="1"/>
            <a:r>
              <a:rPr lang="en-US" sz="3200" dirty="0" smtClean="0"/>
              <a:t>Research Papers</a:t>
            </a:r>
          </a:p>
          <a:p>
            <a:pPr lvl="1"/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327495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Properly including quotations in your writing helps support your ideas and improve the quality of your writing.</a:t>
            </a:r>
          </a:p>
          <a:p>
            <a:pPr lvl="1"/>
            <a:r>
              <a:rPr lang="en-US" sz="3000" dirty="0" smtClean="0"/>
              <a:t>You gain credibility as a trusted source</a:t>
            </a:r>
          </a:p>
          <a:p>
            <a:pPr lvl="1"/>
            <a:r>
              <a:rPr lang="en-US" sz="3000" dirty="0" smtClean="0"/>
              <a:t>You provide sufficient and relevant evidence to support and explain your ideas and claims</a:t>
            </a:r>
          </a:p>
          <a:p>
            <a:pPr lvl="1"/>
            <a:r>
              <a:rPr lang="en-US" sz="3000" dirty="0" smtClean="0"/>
              <a:t>You protect yourself from plagiarism accusations</a:t>
            </a:r>
          </a:p>
          <a:p>
            <a:pPr lvl="1"/>
            <a:r>
              <a:rPr lang="en-US" sz="3000" dirty="0" smtClean="0"/>
              <a:t>You demonstrate the ability to include outside 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89315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28747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Include quotes when…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822585"/>
            <a:ext cx="4040188" cy="3303578"/>
          </a:xfrm>
        </p:spPr>
        <p:txBody>
          <a:bodyPr>
            <a:normAutofit/>
          </a:bodyPr>
          <a:lstStyle/>
          <a:p>
            <a:r>
              <a:rPr lang="en-US" sz="3400" dirty="0" smtClean="0"/>
              <a:t>You are providing examples and evidence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28747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Do not include quotes when…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822585"/>
            <a:ext cx="4041775" cy="3303578"/>
          </a:xfrm>
        </p:spPr>
        <p:txBody>
          <a:bodyPr>
            <a:noAutofit/>
          </a:bodyPr>
          <a:lstStyle/>
          <a:p>
            <a:r>
              <a:rPr lang="en-US" sz="3400" dirty="0" smtClean="0"/>
              <a:t>You are writing your thesis statement</a:t>
            </a:r>
          </a:p>
          <a:p>
            <a:r>
              <a:rPr lang="en-US" sz="3400" dirty="0" smtClean="0"/>
              <a:t>You are writing your topic sentences</a:t>
            </a:r>
            <a:endParaRPr lang="en-US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7660640" y="4599972"/>
            <a:ext cx="20523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63210" y="-939365"/>
            <a:ext cx="24231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39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19802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QUOTE IT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quotation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stand alone.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NEVER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begin a sentence with a quote.</a:t>
            </a:r>
          </a:p>
          <a:p>
            <a:r>
              <a:rPr lang="en-US" sz="3600" dirty="0" smtClean="0"/>
              <a:t>You should </a:t>
            </a:r>
            <a:r>
              <a:rPr lang="en-US" sz="3600" b="1" dirty="0" smtClean="0">
                <a:ln w="12700">
                  <a:solidFill>
                    <a:srgbClr val="1CB6F4"/>
                  </a:solidFill>
                </a:ln>
              </a:rPr>
              <a:t>ALWAYS</a:t>
            </a:r>
            <a:r>
              <a:rPr lang="en-US" sz="3600" dirty="0" smtClean="0">
                <a:ln w="12700">
                  <a:solidFill>
                    <a:srgbClr val="1CB6F4"/>
                  </a:solidFill>
                </a:ln>
              </a:rPr>
              <a:t> </a:t>
            </a:r>
            <a:r>
              <a:rPr lang="en-US" sz="3600" dirty="0" smtClean="0"/>
              <a:t>explain your quote after you properly cite it.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001143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latin typeface="Arial Black"/>
                <a:cs typeface="Arial Black"/>
              </a:rPr>
              <a:t>Always </a:t>
            </a:r>
            <a:r>
              <a:rPr lang="en-US" sz="7200" dirty="0" smtClean="0">
                <a:latin typeface="Arial Black"/>
                <a:cs typeface="Arial Black"/>
              </a:rPr>
              <a:t>ICE </a:t>
            </a:r>
            <a:r>
              <a:rPr lang="en-US" sz="5400" dirty="0" smtClean="0">
                <a:latin typeface="Arial Black"/>
                <a:cs typeface="Arial Black"/>
              </a:rPr>
              <a:t>it!</a:t>
            </a:r>
            <a:endParaRPr lang="en-US" sz="54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Remember the acronym ICE to help you properly and effectively include quotes in your writing.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I</a:t>
            </a:r>
            <a:r>
              <a:rPr lang="en-US" sz="6000" dirty="0" smtClean="0"/>
              <a:t>ntroduce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C</a:t>
            </a:r>
            <a:r>
              <a:rPr lang="en-US" sz="6000" dirty="0" smtClean="0"/>
              <a:t>ite </a:t>
            </a:r>
          </a:p>
          <a:p>
            <a:pPr lvl="2">
              <a:lnSpc>
                <a:spcPct val="80000"/>
              </a:lnSpc>
              <a:buFont typeface="Wingdings" charset="2"/>
              <a:buChar char="§"/>
            </a:pPr>
            <a:r>
              <a:rPr lang="en-US" sz="6600" b="1" dirty="0" smtClean="0">
                <a:ln w="12700">
                  <a:solidFill>
                    <a:schemeClr val="bg1"/>
                  </a:solidFill>
                </a:ln>
                <a:solidFill>
                  <a:srgbClr val="1CB6F4"/>
                </a:solidFill>
                <a:effectLst>
                  <a:glow rad="101600">
                    <a:schemeClr val="tx1">
                      <a:alpha val="75000"/>
                    </a:schemeClr>
                  </a:glow>
                </a:effectLst>
              </a:rPr>
              <a:t> E</a:t>
            </a:r>
            <a:r>
              <a:rPr lang="en-US" sz="6000" dirty="0" smtClean="0"/>
              <a:t>xplain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319995" y="4282431"/>
            <a:ext cx="205232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98490" y="-1080493"/>
            <a:ext cx="24231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287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294004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379318"/>
            <a:ext cx="7772400" cy="2160005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I</a:t>
            </a:r>
            <a:r>
              <a:rPr lang="en-US" sz="6000" dirty="0" smtClean="0"/>
              <a:t>ntroduce the Quote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993451"/>
            <a:ext cx="7772400" cy="931591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000000"/>
                </a:solidFill>
                <a:effectLst>
                  <a:glow rad="203200">
                    <a:srgbClr val="1CB6F4">
                      <a:alpha val="75000"/>
                    </a:srgbClr>
                  </a:glow>
                </a:effectLst>
              </a:rPr>
              <a:t>I</a:t>
            </a:r>
            <a:r>
              <a:rPr lang="en-US" sz="6000" b="1" dirty="0" smtClean="0">
                <a:solidFill>
                  <a:srgbClr val="000000"/>
                </a:solidFill>
              </a:rPr>
              <a:t> C E</a:t>
            </a:r>
            <a:r>
              <a:rPr lang="en-US" sz="4400" dirty="0" smtClean="0"/>
              <a:t> 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0400" y="3318186"/>
            <a:ext cx="205232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”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98490" y="-1662648"/>
            <a:ext cx="242316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00" b="1" dirty="0" smtClean="0">
                <a:ln w="12700">
                  <a:solidFill>
                    <a:schemeClr val="bg1"/>
                  </a:solidFill>
                </a:ln>
                <a:effectLst>
                  <a:glow rad="25400">
                    <a:srgbClr val="1CB6F4">
                      <a:alpha val="96000"/>
                    </a:srgbClr>
                  </a:glow>
                  <a:outerShdw blurRad="50800" dist="38100" dir="2700000" algn="tl" rotWithShape="0">
                    <a:srgbClr val="000000">
                      <a:alpha val="72000"/>
                    </a:srgbClr>
                  </a:outerShdw>
                </a:effectLst>
                <a:latin typeface="Britannic Bold"/>
                <a:cs typeface="Britannic Bold"/>
              </a:rPr>
              <a:t>“</a:t>
            </a:r>
            <a:endParaRPr lang="en-US" sz="41300" b="1" dirty="0">
              <a:ln w="12700">
                <a:solidFill>
                  <a:schemeClr val="bg1"/>
                </a:solidFill>
              </a:ln>
              <a:effectLst>
                <a:glow rad="25400">
                  <a:srgbClr val="1CB6F4">
                    <a:alpha val="96000"/>
                  </a:srgbClr>
                </a:glow>
                <a:outerShdw blurRad="50800" dist="38100" dir="2700000" algn="tl" rotWithShape="0">
                  <a:srgbClr val="000000">
                    <a:alpha val="72000"/>
                  </a:srgbClr>
                </a:outerShdw>
              </a:effectLst>
              <a:latin typeface="Britannic Bold"/>
              <a:cs typeface="Britannic Bold"/>
            </a:endParaRPr>
          </a:p>
        </p:txBody>
      </p:sp>
    </p:spTree>
    <p:extLst>
      <p:ext uri="{BB962C8B-B14F-4D97-AF65-F5344CB8AC3E}">
        <p14:creationId xmlns:p14="http://schemas.microsoft.com/office/powerpoint/2010/main" val="193562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7205</TotalTime>
  <Words>1382</Words>
  <Application>Microsoft Office PowerPoint</Application>
  <PresentationFormat>On-screen Show (4:3)</PresentationFormat>
  <Paragraphs>211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QUOTE IT!</vt:lpstr>
      <vt:lpstr>QUOTE IT!</vt:lpstr>
      <vt:lpstr>What is a QUOTE?</vt:lpstr>
      <vt:lpstr>QUOTE IT!</vt:lpstr>
      <vt:lpstr>QUOTE IT!</vt:lpstr>
      <vt:lpstr>QUOTE IT!</vt:lpstr>
      <vt:lpstr>QUOTE IT</vt:lpstr>
      <vt:lpstr>Always ICE it!</vt:lpstr>
      <vt:lpstr>Introduce the Quote</vt:lpstr>
      <vt:lpstr>Introduce Your Quote</vt:lpstr>
      <vt:lpstr>Introducing a Quote</vt:lpstr>
      <vt:lpstr>Introducing a Quote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Introducing Quotes</vt:lpstr>
      <vt:lpstr>CITE the Quote</vt:lpstr>
      <vt:lpstr>MLA Format</vt:lpstr>
      <vt:lpstr>Citing in MLA Format</vt:lpstr>
      <vt:lpstr>In-Text Citation</vt:lpstr>
      <vt:lpstr>Citing in MLA Format</vt:lpstr>
      <vt:lpstr>Citing in MLA Format</vt:lpstr>
      <vt:lpstr>In-Text Citations</vt:lpstr>
      <vt:lpstr>EXPLAIN the Quote</vt:lpstr>
      <vt:lpstr>Explain the Quote</vt:lpstr>
      <vt:lpstr>Explain the Quote</vt:lpstr>
      <vt:lpstr>Important Things to remember </vt:lpstr>
      <vt:lpstr>QUOTE IT! Checklist</vt:lpstr>
      <vt:lpstr>PowerPoint Presentation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Schneider</dc:creator>
  <cp:lastModifiedBy>Nina</cp:lastModifiedBy>
  <cp:revision>32</cp:revision>
  <dcterms:created xsi:type="dcterms:W3CDTF">2014-12-18T21:48:04Z</dcterms:created>
  <dcterms:modified xsi:type="dcterms:W3CDTF">2015-09-21T04:04:17Z</dcterms:modified>
</cp:coreProperties>
</file>