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78" r:id="rId3"/>
    <p:sldId id="277" r:id="rId4"/>
    <p:sldId id="256" r:id="rId5"/>
    <p:sldId id="258" r:id="rId6"/>
    <p:sldId id="259" r:id="rId7"/>
    <p:sldId id="260" r:id="rId8"/>
    <p:sldId id="264" r:id="rId9"/>
    <p:sldId id="266" r:id="rId10"/>
    <p:sldId id="269" r:id="rId11"/>
    <p:sldId id="271" r:id="rId12"/>
    <p:sldId id="272" r:id="rId13"/>
    <p:sldId id="27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4D70D25-5DF7-459D-8FA6-42F04273869D}" type="datetimeFigureOut">
              <a:rPr lang="en-US" smtClean="0"/>
              <a:t>3/29/2016</a:t>
            </a:fld>
            <a:endParaRPr lang="en-US"/>
          </a:p>
        </p:txBody>
      </p:sp>
      <p:sp>
        <p:nvSpPr>
          <p:cNvPr id="8" name="Slide Number Placeholder 7"/>
          <p:cNvSpPr>
            <a:spLocks noGrp="1"/>
          </p:cNvSpPr>
          <p:nvPr>
            <p:ph type="sldNum" sz="quarter" idx="11"/>
          </p:nvPr>
        </p:nvSpPr>
        <p:spPr/>
        <p:txBody>
          <a:bodyPr/>
          <a:lstStyle/>
          <a:p>
            <a:fld id="{71759338-317E-4C8C-9A24-165397E40F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70D25-5DF7-459D-8FA6-42F04273869D}"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70D25-5DF7-459D-8FA6-42F04273869D}"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70D25-5DF7-459D-8FA6-42F04273869D}"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70D25-5DF7-459D-8FA6-42F04273869D}"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D70D25-5DF7-459D-8FA6-42F04273869D}"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9338-317E-4C8C-9A24-165397E40FB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D70D25-5DF7-459D-8FA6-42F04273869D}"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59338-317E-4C8C-9A24-165397E40FB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0D25-5DF7-459D-8FA6-42F04273869D}"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70D25-5DF7-459D-8FA6-42F04273869D}" type="datetimeFigureOut">
              <a:rPr lang="en-US" smtClean="0"/>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70D25-5DF7-459D-8FA6-42F04273869D}"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70D25-5DF7-459D-8FA6-42F04273869D}"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9338-317E-4C8C-9A24-165397E40F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4D70D25-5DF7-459D-8FA6-42F04273869D}" type="datetimeFigureOut">
              <a:rPr lang="en-US" smtClean="0"/>
              <a:t>3/29/2016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1759338-317E-4C8C-9A24-165397E40FB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Inference</a:t>
            </a:r>
            <a:endParaRPr lang="en-US" dirty="0"/>
          </a:p>
        </p:txBody>
      </p:sp>
      <p:sp>
        <p:nvSpPr>
          <p:cNvPr id="3" name="Subtitle 2"/>
          <p:cNvSpPr>
            <a:spLocks noGrp="1"/>
          </p:cNvSpPr>
          <p:nvPr>
            <p:ph type="subTitle" idx="1"/>
          </p:nvPr>
        </p:nvSpPr>
        <p:spPr/>
        <p:txBody>
          <a:bodyPr/>
          <a:lstStyle/>
          <a:p>
            <a:r>
              <a:rPr lang="en-US" dirty="0" smtClean="0"/>
              <a:t>Reasoning Through </a:t>
            </a:r>
            <a:r>
              <a:rPr lang="en-US" dirty="0" smtClean="0"/>
              <a:t>Evidence</a:t>
            </a:r>
          </a:p>
          <a:p>
            <a:r>
              <a:rPr lang="en-US" dirty="0"/>
              <a:t>6</a:t>
            </a:r>
            <a:r>
              <a:rPr lang="en-US" baseline="30000" smtClean="0"/>
              <a:t>th</a:t>
            </a:r>
            <a:r>
              <a:rPr lang="en-US" smtClean="0"/>
              <a:t> </a:t>
            </a:r>
            <a:r>
              <a:rPr lang="en-US" dirty="0" smtClean="0"/>
              <a:t>Grade</a:t>
            </a:r>
            <a:endParaRPr lang="en-US" dirty="0"/>
          </a:p>
        </p:txBody>
      </p:sp>
    </p:spTree>
    <p:extLst>
      <p:ext uri="{BB962C8B-B14F-4D97-AF65-F5344CB8AC3E}">
        <p14:creationId xmlns:p14="http://schemas.microsoft.com/office/powerpoint/2010/main" val="33924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eachingenglishgames.com/images/girl_playing_doctor.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19999" cy="5638800"/>
          </a:xfrm>
          <a:prstGeom prst="rect">
            <a:avLst/>
          </a:prstGeom>
          <a:noFill/>
          <a:ln>
            <a:noFill/>
          </a:ln>
        </p:spPr>
      </p:pic>
    </p:spTree>
    <p:extLst>
      <p:ext uri="{BB962C8B-B14F-4D97-AF65-F5344CB8AC3E}">
        <p14:creationId xmlns:p14="http://schemas.microsoft.com/office/powerpoint/2010/main" val="104678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smtClean="0"/>
              <a:t>Let’s practice!</a:t>
            </a:r>
            <a:endParaRPr lang="en-US" sz="6600" dirty="0"/>
          </a:p>
        </p:txBody>
      </p:sp>
      <p:sp>
        <p:nvSpPr>
          <p:cNvPr id="5" name="Content Placeholder 4"/>
          <p:cNvSpPr>
            <a:spLocks noGrp="1"/>
          </p:cNvSpPr>
          <p:nvPr>
            <p:ph idx="1"/>
          </p:nvPr>
        </p:nvSpPr>
        <p:spPr>
          <a:xfrm>
            <a:off x="990600" y="3124200"/>
            <a:ext cx="7315200" cy="3539527"/>
          </a:xfrm>
        </p:spPr>
        <p:txBody>
          <a:bodyPr>
            <a:normAutofit/>
          </a:bodyPr>
          <a:lstStyle/>
          <a:p>
            <a:pPr marL="45720" indent="0" algn="ctr">
              <a:buNone/>
            </a:pPr>
            <a:r>
              <a:rPr lang="en-US" sz="4400" dirty="0" smtClean="0"/>
              <a:t>What can you infer from these short passages?</a:t>
            </a:r>
            <a:endParaRPr lang="en-US" sz="4400" dirty="0"/>
          </a:p>
        </p:txBody>
      </p:sp>
    </p:spTree>
    <p:extLst>
      <p:ext uri="{BB962C8B-B14F-4D97-AF65-F5344CB8AC3E}">
        <p14:creationId xmlns:p14="http://schemas.microsoft.com/office/powerpoint/2010/main" val="282622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305800" cy="3539430"/>
          </a:xfrm>
          <a:prstGeom prst="rect">
            <a:avLst/>
          </a:prstGeom>
        </p:spPr>
        <p:txBody>
          <a:bodyPr wrap="square">
            <a:spAutoFit/>
          </a:bodyPr>
          <a:lstStyle/>
          <a:p>
            <a:r>
              <a:rPr lang="en-US" dirty="0"/>
              <a:t>	</a:t>
            </a:r>
            <a:r>
              <a:rPr lang="en-US" sz="2800" dirty="0" err="1" smtClean="0"/>
              <a:t>Shanay</a:t>
            </a:r>
            <a:r>
              <a:rPr lang="en-US" sz="2800" dirty="0" smtClean="0"/>
              <a:t> </a:t>
            </a:r>
            <a:r>
              <a:rPr lang="en-US" sz="2800" dirty="0"/>
              <a:t>had never seen so many fish before.  She looked around at the huge tanks and could see hundreds of fish, crabs, shrimp, and all other amazing creatures completely surrounding her.  She never thought she could feel like she was completely underwater, yet still be completely dry.</a:t>
            </a:r>
          </a:p>
          <a:p>
            <a:endParaRPr lang="en-US" sz="2800" dirty="0"/>
          </a:p>
          <a:p>
            <a:endParaRPr lang="en-US" sz="2800" dirty="0"/>
          </a:p>
        </p:txBody>
      </p:sp>
      <p:sp>
        <p:nvSpPr>
          <p:cNvPr id="3" name="TextBox 2"/>
          <p:cNvSpPr txBox="1"/>
          <p:nvPr/>
        </p:nvSpPr>
        <p:spPr>
          <a:xfrm>
            <a:off x="418578" y="3641828"/>
            <a:ext cx="3581400" cy="584775"/>
          </a:xfrm>
          <a:prstGeom prst="rect">
            <a:avLst/>
          </a:prstGeom>
          <a:noFill/>
        </p:spPr>
        <p:txBody>
          <a:bodyPr wrap="square" rtlCol="0">
            <a:spAutoFit/>
          </a:bodyPr>
          <a:lstStyle/>
          <a:p>
            <a:r>
              <a:rPr lang="en-US" sz="3200" dirty="0" smtClean="0"/>
              <a:t>Where is </a:t>
            </a:r>
            <a:r>
              <a:rPr lang="en-US" sz="3200" dirty="0" err="1" smtClean="0"/>
              <a:t>Shanay</a:t>
            </a:r>
            <a:r>
              <a:rPr lang="en-US" sz="3200" dirty="0" smtClean="0"/>
              <a:t>?</a:t>
            </a:r>
          </a:p>
        </p:txBody>
      </p:sp>
      <p:sp>
        <p:nvSpPr>
          <p:cNvPr id="4" name="TextBox 3"/>
          <p:cNvSpPr txBox="1"/>
          <p:nvPr/>
        </p:nvSpPr>
        <p:spPr>
          <a:xfrm>
            <a:off x="4342356" y="3691900"/>
            <a:ext cx="4495800" cy="523220"/>
          </a:xfrm>
          <a:prstGeom prst="rect">
            <a:avLst/>
          </a:prstGeom>
          <a:noFill/>
        </p:spPr>
        <p:txBody>
          <a:bodyPr wrap="square" rtlCol="0">
            <a:spAutoFit/>
          </a:bodyPr>
          <a:lstStyle/>
          <a:p>
            <a:r>
              <a:rPr lang="en-US" sz="2800" b="1" dirty="0">
                <a:solidFill>
                  <a:srgbClr val="FFC000"/>
                </a:solidFill>
              </a:rPr>
              <a:t>u</a:t>
            </a:r>
            <a:r>
              <a:rPr lang="en-US" sz="2800" b="1" dirty="0" smtClean="0">
                <a:solidFill>
                  <a:srgbClr val="FFC000"/>
                </a:solidFill>
              </a:rPr>
              <a:t>nderwater in the ocean</a:t>
            </a:r>
            <a:endParaRPr lang="en-US" sz="2800" b="1" dirty="0">
              <a:solidFill>
                <a:srgbClr val="FFC000"/>
              </a:solidFill>
            </a:endParaRPr>
          </a:p>
        </p:txBody>
      </p:sp>
      <p:sp>
        <p:nvSpPr>
          <p:cNvPr id="5" name="TextBox 4"/>
          <p:cNvSpPr txBox="1"/>
          <p:nvPr/>
        </p:nvSpPr>
        <p:spPr>
          <a:xfrm>
            <a:off x="497388" y="4301430"/>
            <a:ext cx="3429000" cy="954107"/>
          </a:xfrm>
          <a:prstGeom prst="rect">
            <a:avLst/>
          </a:prstGeom>
          <a:noFill/>
        </p:spPr>
        <p:txBody>
          <a:bodyPr wrap="square" rtlCol="0">
            <a:spAutoFit/>
          </a:bodyPr>
          <a:lstStyle/>
          <a:p>
            <a:r>
              <a:rPr lang="en-US" sz="2800" dirty="0" smtClean="0"/>
              <a:t>What is she doing? How could you tell?</a:t>
            </a:r>
            <a:endParaRPr lang="en-US" sz="2800" dirty="0"/>
          </a:p>
        </p:txBody>
      </p:sp>
      <p:sp>
        <p:nvSpPr>
          <p:cNvPr id="6" name="TextBox 5"/>
          <p:cNvSpPr txBox="1"/>
          <p:nvPr/>
        </p:nvSpPr>
        <p:spPr>
          <a:xfrm>
            <a:off x="4329830" y="4231801"/>
            <a:ext cx="3962400" cy="1384995"/>
          </a:xfrm>
          <a:prstGeom prst="rect">
            <a:avLst/>
          </a:prstGeom>
          <a:noFill/>
        </p:spPr>
        <p:txBody>
          <a:bodyPr wrap="square" rtlCol="0">
            <a:spAutoFit/>
          </a:bodyPr>
          <a:lstStyle/>
          <a:p>
            <a:pPr algn="ctr"/>
            <a:r>
              <a:rPr lang="en-US" sz="2800" dirty="0" smtClean="0">
                <a:solidFill>
                  <a:srgbClr val="FFC000"/>
                </a:solidFill>
              </a:rPr>
              <a:t>Scuba diving, she is looking at the huge tanks, she is dry</a:t>
            </a:r>
            <a:endParaRPr lang="en-US" sz="2800" dirty="0">
              <a:solidFill>
                <a:srgbClr val="FFC000"/>
              </a:solidFill>
            </a:endParaRPr>
          </a:p>
        </p:txBody>
      </p:sp>
      <p:sp>
        <p:nvSpPr>
          <p:cNvPr id="7" name="TextBox 6"/>
          <p:cNvSpPr txBox="1"/>
          <p:nvPr/>
        </p:nvSpPr>
        <p:spPr>
          <a:xfrm>
            <a:off x="461898" y="5681990"/>
            <a:ext cx="2819400" cy="523220"/>
          </a:xfrm>
          <a:prstGeom prst="rect">
            <a:avLst/>
          </a:prstGeom>
          <a:noFill/>
        </p:spPr>
        <p:txBody>
          <a:bodyPr wrap="square" rtlCol="0">
            <a:spAutoFit/>
          </a:bodyPr>
          <a:lstStyle/>
          <a:p>
            <a:r>
              <a:rPr lang="en-US" sz="2800" dirty="0" smtClean="0"/>
              <a:t>Why is she dry?</a:t>
            </a:r>
            <a:endParaRPr lang="en-US" sz="2800" dirty="0"/>
          </a:p>
        </p:txBody>
      </p:sp>
      <p:sp>
        <p:nvSpPr>
          <p:cNvPr id="8" name="TextBox 7"/>
          <p:cNvSpPr txBox="1"/>
          <p:nvPr/>
        </p:nvSpPr>
        <p:spPr>
          <a:xfrm>
            <a:off x="4114800" y="5673225"/>
            <a:ext cx="3962400" cy="954107"/>
          </a:xfrm>
          <a:prstGeom prst="rect">
            <a:avLst/>
          </a:prstGeom>
          <a:noFill/>
        </p:spPr>
        <p:txBody>
          <a:bodyPr wrap="square" rtlCol="0">
            <a:spAutoFit/>
          </a:bodyPr>
          <a:lstStyle/>
          <a:p>
            <a:pPr algn="ctr"/>
            <a:r>
              <a:rPr lang="en-US" sz="2800" dirty="0" smtClean="0">
                <a:solidFill>
                  <a:srgbClr val="FFC000"/>
                </a:solidFill>
              </a:rPr>
              <a:t>She is wearing a scuba diving suit.</a:t>
            </a:r>
            <a:endParaRPr lang="en-US" sz="2800" dirty="0">
              <a:solidFill>
                <a:srgbClr val="FFC000"/>
              </a:solidFill>
            </a:endParaRPr>
          </a:p>
        </p:txBody>
      </p:sp>
    </p:spTree>
    <p:extLst>
      <p:ext uri="{BB962C8B-B14F-4D97-AF65-F5344CB8AC3E}">
        <p14:creationId xmlns:p14="http://schemas.microsoft.com/office/powerpoint/2010/main" val="424865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2677656"/>
          </a:xfrm>
          <a:prstGeom prst="rect">
            <a:avLst/>
          </a:prstGeom>
        </p:spPr>
        <p:txBody>
          <a:bodyPr wrap="square">
            <a:spAutoFit/>
          </a:bodyPr>
          <a:lstStyle/>
          <a:p>
            <a:pPr lvl="0"/>
            <a:r>
              <a:rPr lang="en-US" sz="2800" dirty="0" smtClean="0"/>
              <a:t>	Mother </a:t>
            </a:r>
            <a:r>
              <a:rPr lang="en-US" sz="2800" dirty="0"/>
              <a:t>told me I needed to stop, but I couldn’t stop now, not when I was so close to winning.  My eyes were fixated on the television and the controller was in my hand.  I didn’t even see my mother when she walked into the room.</a:t>
            </a:r>
          </a:p>
          <a:p>
            <a:r>
              <a:rPr lang="en-US" sz="2800" dirty="0"/>
              <a:t> </a:t>
            </a:r>
          </a:p>
        </p:txBody>
      </p:sp>
      <p:sp>
        <p:nvSpPr>
          <p:cNvPr id="4" name="TextBox 3"/>
          <p:cNvSpPr txBox="1"/>
          <p:nvPr/>
        </p:nvSpPr>
        <p:spPr>
          <a:xfrm>
            <a:off x="457200" y="3211159"/>
            <a:ext cx="3581400" cy="954107"/>
          </a:xfrm>
          <a:prstGeom prst="rect">
            <a:avLst/>
          </a:prstGeom>
          <a:noFill/>
        </p:spPr>
        <p:txBody>
          <a:bodyPr wrap="square" rtlCol="0">
            <a:spAutoFit/>
          </a:bodyPr>
          <a:lstStyle/>
          <a:p>
            <a:pPr algn="ctr"/>
            <a:r>
              <a:rPr lang="en-US" sz="2800" dirty="0"/>
              <a:t>What is the boy </a:t>
            </a:r>
            <a:r>
              <a:rPr lang="en-US" sz="2800" dirty="0" smtClean="0"/>
              <a:t>doing? </a:t>
            </a:r>
            <a:endParaRPr lang="en-US" sz="2800" dirty="0"/>
          </a:p>
        </p:txBody>
      </p:sp>
      <p:sp>
        <p:nvSpPr>
          <p:cNvPr id="5" name="TextBox 4"/>
          <p:cNvSpPr txBox="1"/>
          <p:nvPr/>
        </p:nvSpPr>
        <p:spPr>
          <a:xfrm>
            <a:off x="4353838" y="3243736"/>
            <a:ext cx="3647162" cy="523220"/>
          </a:xfrm>
          <a:prstGeom prst="rect">
            <a:avLst/>
          </a:prstGeom>
          <a:noFill/>
        </p:spPr>
        <p:txBody>
          <a:bodyPr wrap="square" rtlCol="0">
            <a:spAutoFit/>
          </a:bodyPr>
          <a:lstStyle/>
          <a:p>
            <a:r>
              <a:rPr lang="en-US" sz="2800" dirty="0" smtClean="0">
                <a:solidFill>
                  <a:srgbClr val="FFC000"/>
                </a:solidFill>
              </a:rPr>
              <a:t>Playing video games</a:t>
            </a:r>
            <a:endParaRPr lang="en-US" sz="2800" dirty="0">
              <a:solidFill>
                <a:srgbClr val="FFC000"/>
              </a:solidFill>
            </a:endParaRPr>
          </a:p>
        </p:txBody>
      </p:sp>
      <p:sp>
        <p:nvSpPr>
          <p:cNvPr id="6" name="TextBox 5"/>
          <p:cNvSpPr txBox="1"/>
          <p:nvPr/>
        </p:nvSpPr>
        <p:spPr>
          <a:xfrm>
            <a:off x="472858" y="4471956"/>
            <a:ext cx="3429000" cy="1261884"/>
          </a:xfrm>
          <a:prstGeom prst="rect">
            <a:avLst/>
          </a:prstGeom>
          <a:noFill/>
        </p:spPr>
        <p:txBody>
          <a:bodyPr wrap="square" rtlCol="0">
            <a:spAutoFit/>
          </a:bodyPr>
          <a:lstStyle/>
          <a:p>
            <a:pPr algn="ctr"/>
            <a:r>
              <a:rPr lang="en-US" sz="2800" dirty="0" smtClean="0"/>
              <a:t>How do you know? </a:t>
            </a:r>
            <a:r>
              <a:rPr lang="en-US" sz="2400" dirty="0" smtClean="0"/>
              <a:t>Give details to support your inference.</a:t>
            </a:r>
            <a:endParaRPr lang="en-US" sz="2400" dirty="0"/>
          </a:p>
        </p:txBody>
      </p:sp>
      <p:sp>
        <p:nvSpPr>
          <p:cNvPr id="7" name="TextBox 6"/>
          <p:cNvSpPr txBox="1"/>
          <p:nvPr/>
        </p:nvSpPr>
        <p:spPr>
          <a:xfrm>
            <a:off x="4204570" y="3886200"/>
            <a:ext cx="3276600" cy="830997"/>
          </a:xfrm>
          <a:prstGeom prst="rect">
            <a:avLst/>
          </a:prstGeom>
          <a:noFill/>
        </p:spPr>
        <p:txBody>
          <a:bodyPr wrap="square" rtlCol="0">
            <a:spAutoFit/>
          </a:bodyPr>
          <a:lstStyle/>
          <a:p>
            <a:pPr algn="ctr"/>
            <a:r>
              <a:rPr lang="en-US" sz="2400" b="1" dirty="0" smtClean="0">
                <a:solidFill>
                  <a:srgbClr val="00B0F0"/>
                </a:solidFill>
              </a:rPr>
              <a:t>* He has a controller in his hands.</a:t>
            </a:r>
            <a:endParaRPr lang="en-US" sz="2400" b="1" dirty="0">
              <a:solidFill>
                <a:srgbClr val="00B0F0"/>
              </a:solidFill>
            </a:endParaRPr>
          </a:p>
        </p:txBody>
      </p:sp>
      <p:sp>
        <p:nvSpPr>
          <p:cNvPr id="8" name="TextBox 7"/>
          <p:cNvSpPr txBox="1"/>
          <p:nvPr/>
        </p:nvSpPr>
        <p:spPr>
          <a:xfrm>
            <a:off x="4242148" y="4687399"/>
            <a:ext cx="2857500" cy="830997"/>
          </a:xfrm>
          <a:prstGeom prst="rect">
            <a:avLst/>
          </a:prstGeom>
          <a:noFill/>
        </p:spPr>
        <p:txBody>
          <a:bodyPr wrap="square" rtlCol="0">
            <a:spAutoFit/>
          </a:bodyPr>
          <a:lstStyle/>
          <a:p>
            <a:pPr algn="ctr"/>
            <a:r>
              <a:rPr lang="en-US" sz="2400" dirty="0" smtClean="0">
                <a:solidFill>
                  <a:srgbClr val="00B0F0"/>
                </a:solidFill>
              </a:rPr>
              <a:t>* </a:t>
            </a:r>
            <a:r>
              <a:rPr lang="en-US" sz="2400" b="1" dirty="0" smtClean="0">
                <a:solidFill>
                  <a:srgbClr val="00B0F0"/>
                </a:solidFill>
              </a:rPr>
              <a:t>He is close to winning.</a:t>
            </a:r>
            <a:endParaRPr lang="en-US" sz="2400" b="1" dirty="0">
              <a:solidFill>
                <a:srgbClr val="00B0F0"/>
              </a:solidFill>
            </a:endParaRPr>
          </a:p>
        </p:txBody>
      </p:sp>
      <p:sp>
        <p:nvSpPr>
          <p:cNvPr id="9" name="TextBox 8"/>
          <p:cNvSpPr txBox="1"/>
          <p:nvPr/>
        </p:nvSpPr>
        <p:spPr>
          <a:xfrm>
            <a:off x="4204570" y="5518396"/>
            <a:ext cx="3200400" cy="830997"/>
          </a:xfrm>
          <a:prstGeom prst="rect">
            <a:avLst/>
          </a:prstGeom>
          <a:noFill/>
        </p:spPr>
        <p:txBody>
          <a:bodyPr wrap="square" rtlCol="0">
            <a:spAutoFit/>
          </a:bodyPr>
          <a:lstStyle/>
          <a:p>
            <a:pPr algn="ctr"/>
            <a:r>
              <a:rPr lang="en-US" sz="2400" b="1" dirty="0" smtClean="0">
                <a:solidFill>
                  <a:srgbClr val="00B0F0"/>
                </a:solidFill>
              </a:rPr>
              <a:t>* His eyes are on the television.</a:t>
            </a:r>
            <a:endParaRPr lang="en-US" sz="2400" b="1" dirty="0">
              <a:solidFill>
                <a:srgbClr val="00B0F0"/>
              </a:solidFill>
            </a:endParaRPr>
          </a:p>
        </p:txBody>
      </p:sp>
    </p:spTree>
    <p:extLst>
      <p:ext uri="{BB962C8B-B14F-4D97-AF65-F5344CB8AC3E}">
        <p14:creationId xmlns:p14="http://schemas.microsoft.com/office/powerpoint/2010/main" val="425059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315200" cy="1293592"/>
          </a:xfrm>
        </p:spPr>
        <p:txBody>
          <a:bodyPr>
            <a:noAutofit/>
          </a:bodyPr>
          <a:lstStyle/>
          <a:p>
            <a:pPr algn="ctr"/>
            <a:r>
              <a:rPr lang="en-US" sz="4800" b="1" dirty="0"/>
              <a:t>Now try it on your own!</a:t>
            </a:r>
            <a:br>
              <a:rPr lang="en-US" sz="4800" b="1" dirty="0"/>
            </a:br>
            <a:endParaRPr lang="en-US" sz="4800" b="1" dirty="0"/>
          </a:p>
        </p:txBody>
      </p:sp>
    </p:spTree>
    <p:extLst>
      <p:ext uri="{BB962C8B-B14F-4D97-AF65-F5344CB8AC3E}">
        <p14:creationId xmlns:p14="http://schemas.microsoft.com/office/powerpoint/2010/main" val="84239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Infer</a:t>
            </a:r>
            <a:endParaRPr lang="en-US" sz="8000" dirty="0"/>
          </a:p>
        </p:txBody>
      </p:sp>
      <p:sp>
        <p:nvSpPr>
          <p:cNvPr id="3" name="Content Placeholder 2"/>
          <p:cNvSpPr>
            <a:spLocks noGrp="1"/>
          </p:cNvSpPr>
          <p:nvPr>
            <p:ph idx="1"/>
          </p:nvPr>
        </p:nvSpPr>
        <p:spPr/>
        <p:txBody>
          <a:bodyPr>
            <a:normAutofit/>
          </a:bodyPr>
          <a:lstStyle/>
          <a:p>
            <a:pPr algn="ctr"/>
            <a:r>
              <a:rPr lang="en-US" sz="2800" dirty="0"/>
              <a:t>to draw a conclusion, as by reasoning. </a:t>
            </a:r>
            <a:endParaRPr lang="en-US" sz="2800" dirty="0" smtClean="0"/>
          </a:p>
          <a:p>
            <a:pPr algn="ctr"/>
            <a:r>
              <a:rPr lang="en-US" sz="2800" dirty="0"/>
              <a:t>to guess; speculate; surmise. </a:t>
            </a:r>
            <a:endParaRPr lang="en-US" sz="2800" dirty="0" smtClean="0"/>
          </a:p>
          <a:p>
            <a:pPr algn="ctr"/>
            <a:r>
              <a:rPr lang="en-US" sz="2800" dirty="0"/>
              <a:t>t</a:t>
            </a:r>
            <a:r>
              <a:rPr lang="en-US" sz="2800" dirty="0" smtClean="0"/>
              <a:t>o </a:t>
            </a:r>
            <a:r>
              <a:rPr lang="en-US" sz="2800" dirty="0"/>
              <a:t>conclude or judge </a:t>
            </a:r>
            <a:r>
              <a:rPr lang="en-US" sz="2800" dirty="0" smtClean="0"/>
              <a:t>from </a:t>
            </a:r>
            <a:r>
              <a:rPr lang="en-US" sz="2800" dirty="0"/>
              <a:t>evidence: </a:t>
            </a:r>
          </a:p>
        </p:txBody>
      </p:sp>
    </p:spTree>
    <p:extLst>
      <p:ext uri="{BB962C8B-B14F-4D97-AF65-F5344CB8AC3E}">
        <p14:creationId xmlns:p14="http://schemas.microsoft.com/office/powerpoint/2010/main" val="116585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1154097"/>
          </a:xfrm>
        </p:spPr>
        <p:txBody>
          <a:bodyPr>
            <a:noAutofit/>
          </a:bodyPr>
          <a:lstStyle/>
          <a:p>
            <a:pPr algn="ctr"/>
            <a:r>
              <a:rPr lang="en-US" sz="4800" u="sng" dirty="0" smtClean="0"/>
              <a:t>The policeman </a:t>
            </a:r>
            <a:r>
              <a:rPr lang="en-US" sz="4800" dirty="0" smtClean="0"/>
              <a:t>held up his hand and stopped the car.</a:t>
            </a:r>
            <a:endParaRPr lang="en-US" sz="4800" dirty="0"/>
          </a:p>
        </p:txBody>
      </p:sp>
      <p:sp>
        <p:nvSpPr>
          <p:cNvPr id="4" name="TextBox 3"/>
          <p:cNvSpPr txBox="1"/>
          <p:nvPr/>
        </p:nvSpPr>
        <p:spPr>
          <a:xfrm>
            <a:off x="1998945" y="2743200"/>
            <a:ext cx="5715000" cy="1200329"/>
          </a:xfrm>
          <a:prstGeom prst="rect">
            <a:avLst/>
          </a:prstGeom>
          <a:noFill/>
        </p:spPr>
        <p:txBody>
          <a:bodyPr wrap="square" rtlCol="0">
            <a:spAutoFit/>
          </a:bodyPr>
          <a:lstStyle/>
          <a:p>
            <a:pPr algn="ctr"/>
            <a:r>
              <a:rPr lang="en-US" sz="3600" b="1" dirty="0" smtClean="0">
                <a:solidFill>
                  <a:srgbClr val="00B0F0"/>
                </a:solidFill>
              </a:rPr>
              <a:t>Did the policeman touch the car?</a:t>
            </a:r>
            <a:endParaRPr lang="en-US" sz="3600" b="1" dirty="0">
              <a:solidFill>
                <a:srgbClr val="00B0F0"/>
              </a:solidFill>
            </a:endParaRPr>
          </a:p>
        </p:txBody>
      </p:sp>
      <p:sp>
        <p:nvSpPr>
          <p:cNvPr id="6" name="TextBox 5"/>
          <p:cNvSpPr txBox="1"/>
          <p:nvPr/>
        </p:nvSpPr>
        <p:spPr>
          <a:xfrm>
            <a:off x="1447800" y="4267200"/>
            <a:ext cx="6248400" cy="1200329"/>
          </a:xfrm>
          <a:prstGeom prst="rect">
            <a:avLst/>
          </a:prstGeom>
          <a:noFill/>
        </p:spPr>
        <p:txBody>
          <a:bodyPr wrap="square" rtlCol="0">
            <a:spAutoFit/>
          </a:bodyPr>
          <a:lstStyle/>
          <a:p>
            <a:pPr algn="ctr"/>
            <a:r>
              <a:rPr lang="en-US" sz="3600" b="1" dirty="0" smtClean="0">
                <a:solidFill>
                  <a:srgbClr val="00B0F0"/>
                </a:solidFill>
              </a:rPr>
              <a:t>Did the driver step on the brakes?</a:t>
            </a:r>
            <a:endParaRPr lang="en-US" sz="3600" b="1" dirty="0">
              <a:solidFill>
                <a:srgbClr val="00B0F0"/>
              </a:solidFill>
            </a:endParaRPr>
          </a:p>
        </p:txBody>
      </p:sp>
    </p:spTree>
    <p:extLst>
      <p:ext uri="{BB962C8B-B14F-4D97-AF65-F5344CB8AC3E}">
        <p14:creationId xmlns:p14="http://schemas.microsoft.com/office/powerpoint/2010/main" val="337323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15200" cy="2286000"/>
          </a:xfrm>
        </p:spPr>
        <p:txBody>
          <a:bodyPr>
            <a:normAutofit/>
          </a:bodyPr>
          <a:lstStyle/>
          <a:p>
            <a:pPr algn="ctr"/>
            <a:r>
              <a:rPr lang="en-US" sz="6600" b="1" dirty="0" smtClean="0">
                <a:latin typeface="Aharoni" pitchFamily="2" charset="-79"/>
                <a:cs typeface="Aharoni" pitchFamily="2" charset="-79"/>
              </a:rPr>
              <a:t>What is going on in each picture?</a:t>
            </a:r>
            <a:endParaRPr lang="en-US" sz="6600" b="1" dirty="0">
              <a:latin typeface="Aharoni" pitchFamily="2" charset="-79"/>
              <a:cs typeface="Aharoni" pitchFamily="2" charset="-79"/>
            </a:endParaRPr>
          </a:p>
        </p:txBody>
      </p:sp>
      <p:sp>
        <p:nvSpPr>
          <p:cNvPr id="3" name="Subtitle 2"/>
          <p:cNvSpPr>
            <a:spLocks noGrp="1"/>
          </p:cNvSpPr>
          <p:nvPr>
            <p:ph type="subTitle" idx="1"/>
          </p:nvPr>
        </p:nvSpPr>
        <p:spPr>
          <a:xfrm>
            <a:off x="762000" y="3048000"/>
            <a:ext cx="7848600" cy="1144632"/>
          </a:xfrm>
        </p:spPr>
        <p:txBody>
          <a:bodyPr>
            <a:noAutofit/>
          </a:bodyPr>
          <a:lstStyle/>
          <a:p>
            <a:pPr algn="ctr"/>
            <a:r>
              <a:rPr lang="en-US" sz="4800" dirty="0" smtClean="0"/>
              <a:t>Make an inference for each picture. </a:t>
            </a:r>
          </a:p>
          <a:p>
            <a:pPr algn="ctr"/>
            <a:r>
              <a:rPr lang="en-US" sz="4800" b="1" i="1" dirty="0" smtClean="0"/>
              <a:t>I can infer that…..</a:t>
            </a:r>
            <a:endParaRPr lang="en-US" sz="4800" b="1" i="1" dirty="0"/>
          </a:p>
        </p:txBody>
      </p:sp>
    </p:spTree>
    <p:extLst>
      <p:ext uri="{BB962C8B-B14F-4D97-AF65-F5344CB8AC3E}">
        <p14:creationId xmlns:p14="http://schemas.microsoft.com/office/powerpoint/2010/main" val="256320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flocdayton.org/wp-content/uploads/2010/05/626000sm.jp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7162800" cy="6096000"/>
          </a:xfrm>
          <a:prstGeom prst="rect">
            <a:avLst/>
          </a:prstGeom>
          <a:noFill/>
          <a:ln>
            <a:noFill/>
          </a:ln>
        </p:spPr>
      </p:pic>
    </p:spTree>
    <p:extLst>
      <p:ext uri="{BB962C8B-B14F-4D97-AF65-F5344CB8AC3E}">
        <p14:creationId xmlns:p14="http://schemas.microsoft.com/office/powerpoint/2010/main" val="312166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manhattaninfidel.com/__oneclick_uploads/2011/04/children-victims-003.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315200" cy="5562600"/>
          </a:xfrm>
          <a:prstGeom prst="rect">
            <a:avLst/>
          </a:prstGeom>
          <a:noFill/>
          <a:ln>
            <a:noFill/>
          </a:ln>
        </p:spPr>
      </p:pic>
    </p:spTree>
    <p:extLst>
      <p:ext uri="{BB962C8B-B14F-4D97-AF65-F5344CB8AC3E}">
        <p14:creationId xmlns:p14="http://schemas.microsoft.com/office/powerpoint/2010/main" val="102533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a.uky.edu/enri/images/green/j0433196%5B1%5D.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848600" cy="5638800"/>
          </a:xfrm>
          <a:prstGeom prst="rect">
            <a:avLst/>
          </a:prstGeom>
          <a:noFill/>
          <a:ln>
            <a:noFill/>
          </a:ln>
        </p:spPr>
      </p:pic>
    </p:spTree>
    <p:extLst>
      <p:ext uri="{BB962C8B-B14F-4D97-AF65-F5344CB8AC3E}">
        <p14:creationId xmlns:p14="http://schemas.microsoft.com/office/powerpoint/2010/main" val="196777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howtodothings.com/files/u10023/teaching-autistic-children.jpg"/>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400800" cy="6324599"/>
          </a:xfrm>
          <a:prstGeom prst="rect">
            <a:avLst/>
          </a:prstGeom>
          <a:noFill/>
          <a:ln>
            <a:noFill/>
          </a:ln>
        </p:spPr>
      </p:pic>
    </p:spTree>
    <p:extLst>
      <p:ext uri="{BB962C8B-B14F-4D97-AF65-F5344CB8AC3E}">
        <p14:creationId xmlns:p14="http://schemas.microsoft.com/office/powerpoint/2010/main" val="41877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images.nationalgeographic.com/wpf/media-live/photos/000/187/cache/children-play-rain-india_18731_990x742.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086600" cy="5867400"/>
          </a:xfrm>
          <a:prstGeom prst="rect">
            <a:avLst/>
          </a:prstGeom>
          <a:noFill/>
          <a:ln>
            <a:noFill/>
          </a:ln>
        </p:spPr>
      </p:pic>
    </p:spTree>
    <p:extLst>
      <p:ext uri="{BB962C8B-B14F-4D97-AF65-F5344CB8AC3E}">
        <p14:creationId xmlns:p14="http://schemas.microsoft.com/office/powerpoint/2010/main" val="2096018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99</TotalTime>
  <Words>185</Words>
  <Application>Microsoft Office PowerPoint</Application>
  <PresentationFormat>On-screen Show (4:3)</PresentationFormat>
  <Paragraphs>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Aharoni</vt:lpstr>
      <vt:lpstr>Arial</vt:lpstr>
      <vt:lpstr>Wingdings</vt:lpstr>
      <vt:lpstr>Perspective</vt:lpstr>
      <vt:lpstr>Inference</vt:lpstr>
      <vt:lpstr>Infer</vt:lpstr>
      <vt:lpstr>The policeman held up his hand and stopped the car.</vt:lpstr>
      <vt:lpstr>What is going on in each picture?</vt:lpstr>
      <vt:lpstr>PowerPoint Presentation</vt:lpstr>
      <vt:lpstr>PowerPoint Presentation</vt:lpstr>
      <vt:lpstr>PowerPoint Presentation</vt:lpstr>
      <vt:lpstr>PowerPoint Presentation</vt:lpstr>
      <vt:lpstr>PowerPoint Presentation</vt:lpstr>
      <vt:lpstr>PowerPoint Presentation</vt:lpstr>
      <vt:lpstr>Let’s practice!</vt:lpstr>
      <vt:lpstr>PowerPoint Presentation</vt:lpstr>
      <vt:lpstr>PowerPoint Presentation</vt:lpstr>
      <vt:lpstr>Now try it on your own!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going on in each picture?</dc:title>
  <dc:creator>Ma Whiting</dc:creator>
  <cp:lastModifiedBy>Nina Treadway</cp:lastModifiedBy>
  <cp:revision>14</cp:revision>
  <dcterms:created xsi:type="dcterms:W3CDTF">2011-11-06T16:59:07Z</dcterms:created>
  <dcterms:modified xsi:type="dcterms:W3CDTF">2016-03-29T12:57:19Z</dcterms:modified>
</cp:coreProperties>
</file>