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 id="265" r:id="rId9"/>
    <p:sldId id="261"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6" d="100"/>
          <a:sy n="66" d="100"/>
        </p:scale>
        <p:origin x="48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Body Paragraphs and Counterclaim</a:t>
            </a:r>
          </a:p>
        </p:txBody>
      </p:sp>
      <p:sp>
        <p:nvSpPr>
          <p:cNvPr id="3" name="Subtitle 2"/>
          <p:cNvSpPr>
            <a:spLocks noGrp="1"/>
          </p:cNvSpPr>
          <p:nvPr>
            <p:ph type="subTitle" idx="1"/>
          </p:nvPr>
        </p:nvSpPr>
        <p:spPr/>
        <p:txBody>
          <a:bodyPr/>
          <a:lstStyle/>
          <a:p>
            <a:r>
              <a:rPr lang="en-US" dirty="0"/>
              <a:t>6</a:t>
            </a:r>
            <a:r>
              <a:rPr lang="en-US" baseline="30000" dirty="0"/>
              <a:t>th</a:t>
            </a:r>
            <a:r>
              <a:rPr lang="en-US" dirty="0"/>
              <a:t> and 7</a:t>
            </a:r>
            <a:r>
              <a:rPr lang="en-US" baseline="30000" dirty="0"/>
              <a:t>th</a:t>
            </a:r>
            <a:r>
              <a:rPr lang="en-US" dirty="0"/>
              <a:t> Grade Text-based Writing</a:t>
            </a:r>
          </a:p>
        </p:txBody>
      </p:sp>
    </p:spTree>
    <p:extLst>
      <p:ext uri="{BB962C8B-B14F-4D97-AF65-F5344CB8AC3E}">
        <p14:creationId xmlns:p14="http://schemas.microsoft.com/office/powerpoint/2010/main" val="805865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Counterclaim Frame</a:t>
            </a:r>
          </a:p>
        </p:txBody>
      </p:sp>
      <p:sp>
        <p:nvSpPr>
          <p:cNvPr id="3" name="Content Placeholder 2"/>
          <p:cNvSpPr>
            <a:spLocks noGrp="1"/>
          </p:cNvSpPr>
          <p:nvPr>
            <p:ph idx="1"/>
          </p:nvPr>
        </p:nvSpPr>
        <p:spPr>
          <a:xfrm>
            <a:off x="2589212" y="1485900"/>
            <a:ext cx="8915400" cy="4425322"/>
          </a:xfrm>
        </p:spPr>
        <p:txBody>
          <a:bodyPr/>
          <a:lstStyle/>
          <a:p>
            <a:pPr marL="0" indent="0">
              <a:buNone/>
            </a:pPr>
            <a:r>
              <a:rPr lang="en-US" dirty="0"/>
              <a:t>		On the other hand, some people say______________________________ </a:t>
            </a:r>
          </a:p>
          <a:p>
            <a:pPr marL="0" indent="0">
              <a:buNone/>
            </a:pPr>
            <a:r>
              <a:rPr lang="en-US" dirty="0"/>
              <a:t>	__________________________________________________________________.  This 	</a:t>
            </a:r>
          </a:p>
          <a:p>
            <a:pPr marL="0" indent="0">
              <a:buNone/>
            </a:pPr>
            <a:r>
              <a:rPr lang="en-US" dirty="0"/>
              <a:t>	point of view make sense because ____________________________________</a:t>
            </a:r>
          </a:p>
          <a:p>
            <a:pPr marL="0" indent="0">
              <a:buNone/>
            </a:pPr>
            <a:r>
              <a:rPr lang="en-US" dirty="0"/>
              <a:t>	______________________________________________________________________.</a:t>
            </a:r>
          </a:p>
          <a:p>
            <a:pPr marL="0" indent="0">
              <a:buNone/>
            </a:pPr>
            <a:r>
              <a:rPr lang="en-US" dirty="0"/>
              <a:t>	However, _____________________________________________________________</a:t>
            </a:r>
          </a:p>
          <a:p>
            <a:pPr marL="0" indent="0">
              <a:buNone/>
            </a:pPr>
            <a:r>
              <a:rPr lang="en-US" dirty="0"/>
              <a:t>	______________________________________________________________________.</a:t>
            </a:r>
          </a:p>
          <a:p>
            <a:pPr marL="0" indent="0">
              <a:buNone/>
            </a:pPr>
            <a:r>
              <a:rPr lang="en-US" dirty="0"/>
              <a:t>	Therefore, ___________________________________________________________</a:t>
            </a:r>
          </a:p>
        </p:txBody>
      </p:sp>
    </p:spTree>
    <p:extLst>
      <p:ext uri="{BB962C8B-B14F-4D97-AF65-F5344CB8AC3E}">
        <p14:creationId xmlns:p14="http://schemas.microsoft.com/office/powerpoint/2010/main" val="303755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91FF-6E1F-47D4-8AC2-D9667A865F07}"/>
              </a:ext>
            </a:extLst>
          </p:cNvPr>
          <p:cNvSpPr>
            <a:spLocks noGrp="1"/>
          </p:cNvSpPr>
          <p:nvPr>
            <p:ph type="title"/>
          </p:nvPr>
        </p:nvSpPr>
        <p:spPr>
          <a:xfrm>
            <a:off x="2592925" y="624110"/>
            <a:ext cx="8911687" cy="824492"/>
          </a:xfrm>
        </p:spPr>
        <p:txBody>
          <a:bodyPr/>
          <a:lstStyle/>
          <a:p>
            <a:r>
              <a:rPr lang="en-US" dirty="0"/>
              <a:t>Example</a:t>
            </a:r>
          </a:p>
        </p:txBody>
      </p:sp>
      <p:sp>
        <p:nvSpPr>
          <p:cNvPr id="3" name="Content Placeholder 2">
            <a:extLst>
              <a:ext uri="{FF2B5EF4-FFF2-40B4-BE49-F238E27FC236}">
                <a16:creationId xmlns:a16="http://schemas.microsoft.com/office/drawing/2014/main" id="{34929BD5-C83F-451D-B2FB-D4B8AEF5B008}"/>
              </a:ext>
            </a:extLst>
          </p:cNvPr>
          <p:cNvSpPr>
            <a:spLocks noGrp="1"/>
          </p:cNvSpPr>
          <p:nvPr>
            <p:ph idx="1"/>
          </p:nvPr>
        </p:nvSpPr>
        <p:spPr>
          <a:xfrm>
            <a:off x="2589212" y="1506354"/>
            <a:ext cx="8915400" cy="4404868"/>
          </a:xfrm>
        </p:spPr>
        <p:txBody>
          <a:bodyPr>
            <a:normAutofit fontScale="92500" lnSpcReduction="10000"/>
          </a:bodyPr>
          <a:lstStyle/>
          <a:p>
            <a:r>
              <a:rPr lang="en-US" dirty="0"/>
              <a:t>    </a:t>
            </a:r>
            <a:r>
              <a:rPr lang="en-US" dirty="0">
                <a:solidFill>
                  <a:schemeClr val="accent6"/>
                </a:solidFill>
              </a:rPr>
              <a:t> Now, of course, </a:t>
            </a:r>
            <a:r>
              <a:rPr lang="en-US" dirty="0">
                <a:solidFill>
                  <a:schemeClr val="accent2"/>
                </a:solidFill>
              </a:rPr>
              <a:t>the other view has to be addressed</a:t>
            </a:r>
            <a:r>
              <a:rPr lang="en-US" dirty="0"/>
              <a:t>. </a:t>
            </a:r>
            <a:r>
              <a:rPr lang="en-US" dirty="0">
                <a:solidFill>
                  <a:srgbClr val="00B050"/>
                </a:solidFill>
              </a:rPr>
              <a:t>As stated in the second article, “Because of the winner-take-all system in each state, candidates don’t spend time in states they know they have no chance of winning... During the 2000 campaign, seventeen states didn’t see the candidates at all.” </a:t>
            </a:r>
            <a:r>
              <a:rPr lang="en-US" dirty="0">
                <a:solidFill>
                  <a:schemeClr val="accent6">
                    <a:lumMod val="50000"/>
                  </a:schemeClr>
                </a:solidFill>
              </a:rPr>
              <a:t>This quote shows that the candidates might not go to a state they know they have no chance in winning. This could support changing to election by popular vote, and how it could be reasonable. If the president was chosen by popular vote, then he would visit all of the states, trying to win them over. </a:t>
            </a:r>
            <a:r>
              <a:rPr lang="en-US" dirty="0">
                <a:solidFill>
                  <a:srgbClr val="FF0000"/>
                </a:solidFill>
              </a:rPr>
              <a:t>However, there are some strong arguments against this. To begin with, one man would have to visit 50 states, and even if he only visited the majority, there is still a possibility that the state will not vote for him anyways, in the end. If the Electoral College is used, then the majority of votes in a state would count, not his popularity. For example, in high school a student can be the most popular student in the school, but they can also be the most rude and mean.  While another student may not be popular, they can be the nicest in the school</a:t>
            </a:r>
            <a:r>
              <a:rPr lang="en-US" dirty="0">
                <a:solidFill>
                  <a:schemeClr val="accent2"/>
                </a:solidFill>
              </a:rPr>
              <a:t>. If the president was chosen by a popular vote, he might just end up being the worst thing that could happen to the country.</a:t>
            </a:r>
          </a:p>
        </p:txBody>
      </p:sp>
    </p:spTree>
    <p:extLst>
      <p:ext uri="{BB962C8B-B14F-4D97-AF65-F5344CB8AC3E}">
        <p14:creationId xmlns:p14="http://schemas.microsoft.com/office/powerpoint/2010/main" val="261758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body paragraphs?</a:t>
            </a:r>
          </a:p>
        </p:txBody>
      </p:sp>
      <p:sp>
        <p:nvSpPr>
          <p:cNvPr id="3" name="Content Placeholder 2"/>
          <p:cNvSpPr>
            <a:spLocks noGrp="1"/>
          </p:cNvSpPr>
          <p:nvPr>
            <p:ph idx="1"/>
          </p:nvPr>
        </p:nvSpPr>
        <p:spPr/>
        <p:txBody>
          <a:bodyPr>
            <a:normAutofit/>
          </a:bodyPr>
          <a:lstStyle/>
          <a:p>
            <a:r>
              <a:rPr lang="en-US" sz="4000" dirty="0"/>
              <a:t>Body paragraphs are where you explain your points and give evidence from the articles to prove what you are writing.</a:t>
            </a:r>
          </a:p>
        </p:txBody>
      </p:sp>
    </p:spTree>
    <p:extLst>
      <p:ext uri="{BB962C8B-B14F-4D97-AF65-F5344CB8AC3E}">
        <p14:creationId xmlns:p14="http://schemas.microsoft.com/office/powerpoint/2010/main" val="406276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set up my body paragraphs?</a:t>
            </a:r>
          </a:p>
        </p:txBody>
      </p:sp>
      <p:sp>
        <p:nvSpPr>
          <p:cNvPr id="3" name="Content Placeholder 2"/>
          <p:cNvSpPr>
            <a:spLocks noGrp="1"/>
          </p:cNvSpPr>
          <p:nvPr>
            <p:ph idx="1"/>
          </p:nvPr>
        </p:nvSpPr>
        <p:spPr/>
        <p:txBody>
          <a:bodyPr>
            <a:normAutofit/>
          </a:bodyPr>
          <a:lstStyle/>
          <a:p>
            <a:r>
              <a:rPr lang="en-US" sz="3200" dirty="0"/>
              <a:t>The order of your body paragraphs is determined by the order or your introduction.</a:t>
            </a:r>
          </a:p>
          <a:p>
            <a:r>
              <a:rPr lang="en-US" sz="3200" dirty="0"/>
              <a:t>Counterclaim should be written after you have made all your points, but before the conclusion.</a:t>
            </a:r>
          </a:p>
        </p:txBody>
      </p:sp>
    </p:spTree>
    <p:extLst>
      <p:ext uri="{BB962C8B-B14F-4D97-AF65-F5344CB8AC3E}">
        <p14:creationId xmlns:p14="http://schemas.microsoft.com/office/powerpoint/2010/main" val="2759002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Body Paragraphs (Remember PEE)</a:t>
            </a:r>
          </a:p>
        </p:txBody>
      </p:sp>
      <p:sp>
        <p:nvSpPr>
          <p:cNvPr id="3" name="Content Placeholder 2"/>
          <p:cNvSpPr>
            <a:spLocks noGrp="1"/>
          </p:cNvSpPr>
          <p:nvPr>
            <p:ph idx="1"/>
          </p:nvPr>
        </p:nvSpPr>
        <p:spPr>
          <a:xfrm>
            <a:off x="2589212" y="1524000"/>
            <a:ext cx="8915400" cy="5003800"/>
          </a:xfrm>
        </p:spPr>
        <p:txBody>
          <a:bodyPr>
            <a:normAutofit/>
          </a:bodyPr>
          <a:lstStyle/>
          <a:p>
            <a:r>
              <a:rPr lang="en-US" sz="2800" dirty="0"/>
              <a:t>Each body paragraph should contain the following information:</a:t>
            </a:r>
          </a:p>
          <a:p>
            <a:pPr lvl="1"/>
            <a:r>
              <a:rPr lang="en-US" sz="2800" dirty="0"/>
              <a:t>Transition</a:t>
            </a:r>
          </a:p>
          <a:p>
            <a:pPr lvl="1"/>
            <a:r>
              <a:rPr lang="en-US" sz="2800" dirty="0"/>
              <a:t>Point from your introduction (POINT)</a:t>
            </a:r>
          </a:p>
          <a:p>
            <a:pPr lvl="1"/>
            <a:r>
              <a:rPr lang="en-US" sz="2800" dirty="0"/>
              <a:t>Evidence cited correctly from the articles given (EVIDENCE)</a:t>
            </a:r>
          </a:p>
          <a:p>
            <a:pPr lvl="1"/>
            <a:r>
              <a:rPr lang="en-US" sz="2800" dirty="0"/>
              <a:t>Elaboration/Explanation of how the evidence proves your point and tying your point back to your thesis/claim statement. (ELABORATION)</a:t>
            </a:r>
          </a:p>
        </p:txBody>
      </p:sp>
    </p:spTree>
    <p:extLst>
      <p:ext uri="{BB962C8B-B14F-4D97-AF65-F5344CB8AC3E}">
        <p14:creationId xmlns:p14="http://schemas.microsoft.com/office/powerpoint/2010/main" val="151524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ICED</a:t>
            </a:r>
          </a:p>
        </p:txBody>
      </p:sp>
      <p:sp>
        <p:nvSpPr>
          <p:cNvPr id="3" name="Content Placeholder 2"/>
          <p:cNvSpPr>
            <a:spLocks noGrp="1"/>
          </p:cNvSpPr>
          <p:nvPr>
            <p:ph idx="1"/>
          </p:nvPr>
        </p:nvSpPr>
        <p:spPr/>
        <p:txBody>
          <a:bodyPr>
            <a:normAutofit fontScale="85000" lnSpcReduction="20000"/>
          </a:bodyPr>
          <a:lstStyle/>
          <a:p>
            <a:r>
              <a:rPr lang="en-US" sz="3600" dirty="0"/>
              <a:t>When citing evidence:</a:t>
            </a:r>
          </a:p>
          <a:p>
            <a:pPr lvl="1"/>
            <a:r>
              <a:rPr lang="en-US" sz="3600" dirty="0">
                <a:solidFill>
                  <a:srgbClr val="FF0000"/>
                </a:solidFill>
              </a:rPr>
              <a:t>I</a:t>
            </a:r>
            <a:r>
              <a:rPr lang="en-US" sz="3600" dirty="0"/>
              <a:t> = Introduce source with a signal phrase (In the article…, The article titled “title” states…</a:t>
            </a:r>
          </a:p>
          <a:p>
            <a:pPr lvl="1"/>
            <a:r>
              <a:rPr lang="en-US" sz="3600" dirty="0">
                <a:solidFill>
                  <a:srgbClr val="FF0000"/>
                </a:solidFill>
              </a:rPr>
              <a:t>C</a:t>
            </a:r>
            <a:r>
              <a:rPr lang="en-US" sz="3600" dirty="0"/>
              <a:t> = Cite the source (Quote)</a:t>
            </a:r>
          </a:p>
          <a:p>
            <a:pPr lvl="1"/>
            <a:r>
              <a:rPr lang="en-US" sz="3600" dirty="0">
                <a:solidFill>
                  <a:srgbClr val="FF0000"/>
                </a:solidFill>
              </a:rPr>
              <a:t>E </a:t>
            </a:r>
            <a:r>
              <a:rPr lang="en-US" sz="3600" dirty="0"/>
              <a:t>= Explain or Elaborate</a:t>
            </a:r>
          </a:p>
          <a:p>
            <a:pPr lvl="1"/>
            <a:r>
              <a:rPr lang="en-US" sz="3600" dirty="0">
                <a:solidFill>
                  <a:srgbClr val="FF0000"/>
                </a:solidFill>
              </a:rPr>
              <a:t>D</a:t>
            </a:r>
            <a:r>
              <a:rPr lang="en-US" sz="3600" dirty="0"/>
              <a:t> = Draw back to your thesis or main point</a:t>
            </a:r>
          </a:p>
        </p:txBody>
      </p:sp>
    </p:spTree>
    <p:extLst>
      <p:ext uri="{BB962C8B-B14F-4D97-AF65-F5344CB8AC3E}">
        <p14:creationId xmlns:p14="http://schemas.microsoft.com/office/powerpoint/2010/main" val="402771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Body Paragraphs 1,2 and possibly 3</a:t>
            </a:r>
          </a:p>
        </p:txBody>
      </p:sp>
      <p:sp>
        <p:nvSpPr>
          <p:cNvPr id="3" name="Content Placeholder 2"/>
          <p:cNvSpPr>
            <a:spLocks noGrp="1"/>
          </p:cNvSpPr>
          <p:nvPr>
            <p:ph idx="1"/>
          </p:nvPr>
        </p:nvSpPr>
        <p:spPr/>
        <p:txBody>
          <a:bodyPr>
            <a:normAutofit/>
          </a:bodyPr>
          <a:lstStyle/>
          <a:p>
            <a:r>
              <a:rPr lang="en-US" sz="3600" dirty="0"/>
              <a:t>Each body paragraph must follow the point, evidence, and elaboration format using ICED to cite your evidence.</a:t>
            </a:r>
          </a:p>
        </p:txBody>
      </p:sp>
    </p:spTree>
    <p:extLst>
      <p:ext uri="{BB962C8B-B14F-4D97-AF65-F5344CB8AC3E}">
        <p14:creationId xmlns:p14="http://schemas.microsoft.com/office/powerpoint/2010/main" val="3219557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Body Killers</a:t>
            </a:r>
          </a:p>
        </p:txBody>
      </p:sp>
      <p:sp>
        <p:nvSpPr>
          <p:cNvPr id="3" name="Content Placeholder 2"/>
          <p:cNvSpPr>
            <a:spLocks noGrp="1"/>
          </p:cNvSpPr>
          <p:nvPr>
            <p:ph idx="1"/>
          </p:nvPr>
        </p:nvSpPr>
        <p:spPr>
          <a:xfrm>
            <a:off x="2589212" y="1447800"/>
            <a:ext cx="8915400" cy="5232400"/>
          </a:xfrm>
        </p:spPr>
        <p:txBody>
          <a:bodyPr>
            <a:noAutofit/>
          </a:bodyPr>
          <a:lstStyle/>
          <a:p>
            <a:r>
              <a:rPr lang="en-US" sz="2800" dirty="0"/>
              <a:t>Using first person</a:t>
            </a:r>
          </a:p>
          <a:p>
            <a:r>
              <a:rPr lang="en-US" sz="2800" dirty="0"/>
              <a:t>Not including evidence for each point.</a:t>
            </a:r>
          </a:p>
          <a:p>
            <a:r>
              <a:rPr lang="en-US" sz="2800" dirty="0"/>
              <a:t>Not explaining how your evidence proves your point and ties back to the thesis.</a:t>
            </a:r>
          </a:p>
          <a:p>
            <a:r>
              <a:rPr lang="en-US" sz="2800" dirty="0"/>
              <a:t>Quote bombing</a:t>
            </a:r>
          </a:p>
          <a:p>
            <a:r>
              <a:rPr lang="en-US" sz="2800" dirty="0"/>
              <a:t>Using evidence but forgetting to cite it.</a:t>
            </a:r>
          </a:p>
          <a:p>
            <a:r>
              <a:rPr lang="en-US" sz="2800" dirty="0"/>
              <a:t>Paraphrasing from the article but not citing it.</a:t>
            </a:r>
          </a:p>
          <a:p>
            <a:r>
              <a:rPr lang="en-US" sz="2800" dirty="0"/>
              <a:t>Quoting entire paragraphs with no independent thought.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5574" y="209098"/>
            <a:ext cx="2459038" cy="1755314"/>
          </a:xfrm>
          <a:prstGeom prst="rect">
            <a:avLst/>
          </a:prstGeom>
        </p:spPr>
      </p:pic>
    </p:spTree>
    <p:extLst>
      <p:ext uri="{BB962C8B-B14F-4D97-AF65-F5344CB8AC3E}">
        <p14:creationId xmlns:p14="http://schemas.microsoft.com/office/powerpoint/2010/main" val="349940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24C9-76B2-40FA-815B-49B88B34547C}"/>
              </a:ext>
            </a:extLst>
          </p:cNvPr>
          <p:cNvSpPr>
            <a:spLocks noGrp="1"/>
          </p:cNvSpPr>
          <p:nvPr>
            <p:ph type="title"/>
          </p:nvPr>
        </p:nvSpPr>
        <p:spPr>
          <a:xfrm>
            <a:off x="2121287" y="181348"/>
            <a:ext cx="8911687" cy="1280890"/>
          </a:xfrm>
        </p:spPr>
        <p:txBody>
          <a:bodyPr/>
          <a:lstStyle/>
          <a:p>
            <a:r>
              <a:rPr lang="en-US" dirty="0"/>
              <a:t>Example</a:t>
            </a:r>
          </a:p>
        </p:txBody>
      </p:sp>
      <p:sp>
        <p:nvSpPr>
          <p:cNvPr id="3" name="Content Placeholder 2">
            <a:extLst>
              <a:ext uri="{FF2B5EF4-FFF2-40B4-BE49-F238E27FC236}">
                <a16:creationId xmlns:a16="http://schemas.microsoft.com/office/drawing/2014/main" id="{8AFD0EA7-2174-41ED-AEE7-DCF19E17B2F7}"/>
              </a:ext>
            </a:extLst>
          </p:cNvPr>
          <p:cNvSpPr>
            <a:spLocks noGrp="1"/>
          </p:cNvSpPr>
          <p:nvPr>
            <p:ph idx="1"/>
          </p:nvPr>
        </p:nvSpPr>
        <p:spPr>
          <a:xfrm>
            <a:off x="1857676" y="880712"/>
            <a:ext cx="9646936" cy="5688530"/>
          </a:xfrm>
        </p:spPr>
        <p:txBody>
          <a:bodyPr>
            <a:noAutofit/>
          </a:bodyPr>
          <a:lstStyle/>
          <a:p>
            <a:r>
              <a:rPr lang="en-US" sz="2200" dirty="0"/>
              <a:t>     </a:t>
            </a:r>
            <a:r>
              <a:rPr lang="en-US" sz="2200" dirty="0">
                <a:solidFill>
                  <a:schemeClr val="accent6"/>
                </a:solidFill>
              </a:rPr>
              <a:t>To start this off, </a:t>
            </a:r>
            <a:r>
              <a:rPr lang="en-US" sz="2200" dirty="0">
                <a:solidFill>
                  <a:srgbClr val="00B0F0"/>
                </a:solidFill>
              </a:rPr>
              <a:t>if the president was decided by a popular vote, our president might not be the best thing for the country</a:t>
            </a:r>
            <a:r>
              <a:rPr lang="en-US" sz="2200" dirty="0"/>
              <a:t>. </a:t>
            </a:r>
            <a:r>
              <a:rPr lang="en-US" sz="2200" dirty="0">
                <a:solidFill>
                  <a:srgbClr val="00B050"/>
                </a:solidFill>
              </a:rPr>
              <a:t>As stated in the third article, paragraph 20, “The winner-take-all method of awarding electoral votes induces the candidates... to focus their campaign efforts on the toss-up states.”</a:t>
            </a:r>
            <a:r>
              <a:rPr lang="en-US" sz="2200" dirty="0"/>
              <a:t> </a:t>
            </a:r>
            <a:r>
              <a:rPr lang="en-US" sz="2200" dirty="0">
                <a:solidFill>
                  <a:schemeClr val="accent6">
                    <a:lumMod val="75000"/>
                  </a:schemeClr>
                </a:solidFill>
              </a:rPr>
              <a:t>As you know, toss-up state’s make the final vote. Therefore, people in these states are more likely to pay close attention to the campaign, and they will be the ones with the most information. If it were up to popular vote, then anyone over the age of 18 could randomly pick a winner. Let’s be honest, the majority of eighteen year old’s will vote on whoever their friends or family vote for, or even the candidate representing their group (Democratic or Republic).</a:t>
            </a:r>
            <a:r>
              <a:rPr lang="en-US" sz="2200" dirty="0"/>
              <a:t> </a:t>
            </a:r>
            <a:r>
              <a:rPr lang="en-US" sz="2200" dirty="0">
                <a:solidFill>
                  <a:schemeClr val="accent2">
                    <a:lumMod val="75000"/>
                  </a:schemeClr>
                </a:solidFill>
              </a:rPr>
              <a:t>Many people, if the president was decided by popular vote, would make an uneducated decision on one of the candidates, not studying their choices as much as one would with the Electoral College system in place.</a:t>
            </a:r>
          </a:p>
        </p:txBody>
      </p:sp>
    </p:spTree>
    <p:extLst>
      <p:ext uri="{BB962C8B-B14F-4D97-AF65-F5344CB8AC3E}">
        <p14:creationId xmlns:p14="http://schemas.microsoft.com/office/powerpoint/2010/main" val="268472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Counterclaim</a:t>
            </a:r>
          </a:p>
        </p:txBody>
      </p:sp>
      <p:sp>
        <p:nvSpPr>
          <p:cNvPr id="3" name="Content Placeholder 2"/>
          <p:cNvSpPr>
            <a:spLocks noGrp="1"/>
          </p:cNvSpPr>
          <p:nvPr>
            <p:ph idx="1"/>
          </p:nvPr>
        </p:nvSpPr>
        <p:spPr/>
        <p:txBody>
          <a:bodyPr>
            <a:normAutofit fontScale="92500"/>
          </a:bodyPr>
          <a:lstStyle/>
          <a:p>
            <a:r>
              <a:rPr lang="en-US" sz="4000" dirty="0"/>
              <a:t>A counterclaim is where you talk about the other side.  You give information with evidence then explain how it is not the correct side.</a:t>
            </a:r>
          </a:p>
          <a:p>
            <a:r>
              <a:rPr lang="en-US" sz="4000" dirty="0"/>
              <a:t>Refute – to prove wrong by argument or evidence. </a:t>
            </a:r>
          </a:p>
        </p:txBody>
      </p:sp>
    </p:spTree>
    <p:extLst>
      <p:ext uri="{BB962C8B-B14F-4D97-AF65-F5344CB8AC3E}">
        <p14:creationId xmlns:p14="http://schemas.microsoft.com/office/powerpoint/2010/main" val="36662915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852</TotalTime>
  <Words>765</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Body Paragraphs and Counterclaim</vt:lpstr>
      <vt:lpstr>What are body paragraphs?</vt:lpstr>
      <vt:lpstr>How do I set up my body paragraphs?</vt:lpstr>
      <vt:lpstr>Body Paragraphs (Remember PEE)</vt:lpstr>
      <vt:lpstr>ICED</vt:lpstr>
      <vt:lpstr>Body Paragraphs 1,2 and possibly 3</vt:lpstr>
      <vt:lpstr>Body Killers</vt:lpstr>
      <vt:lpstr>Example</vt:lpstr>
      <vt:lpstr>Counterclaim</vt:lpstr>
      <vt:lpstr>Counterclaim Frame</vt:lpstr>
      <vt:lpstr>Example</vt:lpstr>
    </vt:vector>
  </TitlesOfParts>
  <Company>Bay District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Paragraphs and Counterclaim</dc:title>
  <dc:creator>Nina Treadway</dc:creator>
  <cp:lastModifiedBy>Nina Treadway</cp:lastModifiedBy>
  <cp:revision>8</cp:revision>
  <dcterms:created xsi:type="dcterms:W3CDTF">2017-02-06T14:41:36Z</dcterms:created>
  <dcterms:modified xsi:type="dcterms:W3CDTF">2021-03-22T20:55:04Z</dcterms:modified>
</cp:coreProperties>
</file>